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1" r:id="rId3"/>
    <p:sldId id="256" r:id="rId4"/>
    <p:sldId id="257" r:id="rId5"/>
    <p:sldId id="262" r:id="rId6"/>
    <p:sldId id="258" r:id="rId7"/>
    <p:sldId id="264" r:id="rId8"/>
    <p:sldId id="259" r:id="rId9"/>
    <p:sldId id="265" r:id="rId10"/>
    <p:sldId id="260" r:id="rId11"/>
    <p:sldId id="267" r:id="rId12"/>
    <p:sldId id="268"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8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F530143-58E5-404C-8E50-37B8FDA7F3D7}" type="datetimeFigureOut">
              <a:rPr lang="en-GB" smtClean="0"/>
              <a:t>15/05/15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530143-58E5-404C-8E50-37B8FDA7F3D7}" type="datetimeFigureOut">
              <a:rPr lang="en-GB" smtClean="0"/>
              <a:t>15/05/15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530143-58E5-404C-8E50-37B8FDA7F3D7}" type="datetimeFigureOut">
              <a:rPr lang="en-GB" smtClean="0"/>
              <a:t>15/05/15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530143-58E5-404C-8E50-37B8FDA7F3D7}" type="datetimeFigureOut">
              <a:rPr lang="en-GB" smtClean="0"/>
              <a:t>15/05/15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F530143-58E5-404C-8E50-37B8FDA7F3D7}" type="datetimeFigureOut">
              <a:rPr lang="en-GB" smtClean="0"/>
              <a:t>15/05/15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F530143-58E5-404C-8E50-37B8FDA7F3D7}" type="datetimeFigureOut">
              <a:rPr lang="en-GB" smtClean="0"/>
              <a:t>15/05/15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F530143-58E5-404C-8E50-37B8FDA7F3D7}" type="datetimeFigureOut">
              <a:rPr lang="en-GB" smtClean="0"/>
              <a:t>15/05/15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F530143-58E5-404C-8E50-37B8FDA7F3D7}" type="datetimeFigureOut">
              <a:rPr lang="en-GB" smtClean="0"/>
              <a:t>15/05/15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30143-58E5-404C-8E50-37B8FDA7F3D7}" type="datetimeFigureOut">
              <a:rPr lang="en-GB" smtClean="0"/>
              <a:t>15/05/15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530143-58E5-404C-8E50-37B8FDA7F3D7}" type="datetimeFigureOut">
              <a:rPr lang="en-GB" smtClean="0"/>
              <a:t>15/05/15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530143-58E5-404C-8E50-37B8FDA7F3D7}" type="datetimeFigureOut">
              <a:rPr lang="en-GB" smtClean="0"/>
              <a:t>15/05/15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CB0905-E36E-4761-A6CC-BF685AFC15E7}" type="slidenum">
              <a:rPr lang="en-GB" smtClean="0"/>
              <a:t>‹#›</a:t>
            </a:fld>
            <a:endParaRPr lang="en-GB"/>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30143-58E5-404C-8E50-37B8FDA7F3D7}" type="datetimeFigureOut">
              <a:rPr lang="en-GB" smtClean="0"/>
              <a:t>15/05/15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0905-E36E-4761-A6CC-BF685AFC15E7}" type="slidenum">
              <a:rPr lang="en-GB" smtClean="0"/>
              <a:t>‹#›</a:t>
            </a:fld>
            <a:endParaRPr lang="en-GB"/>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iphc4ym8IRw7Xf0D6aT-jXDWNLHKcjP56Ynbhn4r8OA/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Warpath</a:t>
            </a:r>
            <a:endParaRPr lang="en-US" dirty="0"/>
          </a:p>
        </p:txBody>
      </p:sp>
      <p:sp>
        <p:nvSpPr>
          <p:cNvPr id="5" name="Subtitle 4"/>
          <p:cNvSpPr>
            <a:spLocks noGrp="1"/>
          </p:cNvSpPr>
          <p:nvPr>
            <p:ph type="subTitle" idx="1"/>
          </p:nvPr>
        </p:nvSpPr>
        <p:spPr/>
        <p:txBody>
          <a:bodyPr/>
          <a:lstStyle/>
          <a:p>
            <a:r>
              <a:rPr lang="en-US" dirty="0" smtClean="0"/>
              <a:t>The BT Leadership</a:t>
            </a:r>
          </a:p>
          <a:p>
            <a:r>
              <a:rPr lang="en-US" dirty="0" smtClean="0"/>
              <a:t>(Limited Edition)</a:t>
            </a:r>
            <a:endParaRPr lang="en-US" dirty="0"/>
          </a:p>
        </p:txBody>
      </p:sp>
    </p:spTree>
    <p:extLst>
      <p:ext uri="{BB962C8B-B14F-4D97-AF65-F5344CB8AC3E}">
        <p14:creationId xmlns:p14="http://schemas.microsoft.com/office/powerpoint/2010/main" val="47536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4014"/>
          </a:xfrm>
        </p:spPr>
        <p:txBody>
          <a:bodyPr>
            <a:normAutofit fontScale="90000"/>
          </a:bodyPr>
          <a:lstStyle/>
          <a:p>
            <a:r>
              <a:rPr lang="en-US" dirty="0" smtClean="0"/>
              <a:t>Phase 4</a:t>
            </a:r>
            <a:endParaRPr lang="en-GB" dirty="0"/>
          </a:p>
        </p:txBody>
      </p:sp>
      <p:sp>
        <p:nvSpPr>
          <p:cNvPr id="5" name="TextBox 4"/>
          <p:cNvSpPr txBox="1"/>
          <p:nvPr/>
        </p:nvSpPr>
        <p:spPr>
          <a:xfrm>
            <a:off x="323528" y="908720"/>
            <a:ext cx="8496944" cy="5324535"/>
          </a:xfrm>
          <a:prstGeom prst="rect">
            <a:avLst/>
          </a:prstGeom>
          <a:noFill/>
        </p:spPr>
        <p:txBody>
          <a:bodyPr wrap="square" rtlCol="0">
            <a:spAutoFit/>
          </a:bodyPr>
          <a:lstStyle/>
          <a:p>
            <a:r>
              <a:rPr lang="en-US" sz="2000" dirty="0" smtClean="0"/>
              <a:t>If </a:t>
            </a:r>
            <a:r>
              <a:rPr lang="en-US" sz="2000" dirty="0" smtClean="0"/>
              <a:t>all </a:t>
            </a:r>
            <a:r>
              <a:rPr lang="en-US" sz="2000" dirty="0" smtClean="0"/>
              <a:t>goes </a:t>
            </a:r>
            <a:r>
              <a:rPr lang="en-US" sz="2000" dirty="0" smtClean="0"/>
              <a:t>as planned</a:t>
            </a:r>
            <a:r>
              <a:rPr lang="en-US" sz="2000" dirty="0" smtClean="0"/>
              <a:t>, our Corvettes have advanced, approaching </a:t>
            </a:r>
            <a:r>
              <a:rPr lang="en-US" sz="2000" dirty="0" smtClean="0"/>
              <a:t>the </a:t>
            </a:r>
            <a:r>
              <a:rPr lang="en-US" sz="2000" dirty="0" smtClean="0"/>
              <a:t>Marauder. They will be backed up by the 8 Y-Wings assigned to them. These 8 Y-Wings will be split up into three groups: two groups of 3 and one group of 2. The two groups of </a:t>
            </a:r>
            <a:r>
              <a:rPr lang="en-US" sz="2000" dirty="0"/>
              <a:t>t</a:t>
            </a:r>
            <a:r>
              <a:rPr lang="en-US" sz="2000" dirty="0" smtClean="0"/>
              <a:t>hree </a:t>
            </a:r>
            <a:r>
              <a:rPr lang="en-US" sz="2000" dirty="0" smtClean="0"/>
              <a:t>Y-Wings will attack from </a:t>
            </a:r>
            <a:r>
              <a:rPr lang="en-US" sz="2000" dirty="0" smtClean="0"/>
              <a:t>both the </a:t>
            </a:r>
            <a:r>
              <a:rPr lang="en-US" sz="2000" dirty="0" smtClean="0"/>
              <a:t>starboard and port </a:t>
            </a:r>
            <a:r>
              <a:rPr lang="en-US" sz="2000" dirty="0" smtClean="0"/>
              <a:t>sides </a:t>
            </a:r>
            <a:r>
              <a:rPr lang="en-US" sz="2000" dirty="0" smtClean="0"/>
              <a:t>of the Marauder. The first targets to be torpedoed are the </a:t>
            </a:r>
            <a:r>
              <a:rPr lang="en-US" sz="2000" dirty="0" smtClean="0"/>
              <a:t>Missile </a:t>
            </a:r>
            <a:r>
              <a:rPr lang="en-US" sz="2000" dirty="0" smtClean="0"/>
              <a:t>L</a:t>
            </a:r>
            <a:r>
              <a:rPr lang="en-US" sz="2000" dirty="0" smtClean="0"/>
              <a:t>aunchers, </a:t>
            </a:r>
            <a:r>
              <a:rPr lang="en-US" sz="2000" dirty="0" smtClean="0"/>
              <a:t>then the </a:t>
            </a:r>
            <a:r>
              <a:rPr lang="en-US" sz="2000" dirty="0" smtClean="0"/>
              <a:t>Tractor </a:t>
            </a:r>
            <a:r>
              <a:rPr lang="en-US" sz="2000" dirty="0"/>
              <a:t>B</a:t>
            </a:r>
            <a:r>
              <a:rPr lang="en-US" sz="2000" dirty="0" smtClean="0"/>
              <a:t>eams</a:t>
            </a:r>
            <a:r>
              <a:rPr lang="en-US" sz="2000" dirty="0" smtClean="0"/>
              <a:t>, </a:t>
            </a:r>
            <a:r>
              <a:rPr lang="en-US" sz="2000" dirty="0" err="1"/>
              <a:t>T</a:t>
            </a:r>
            <a:r>
              <a:rPr lang="en-US" sz="2000" dirty="0" err="1" smtClean="0"/>
              <a:t>urbolasers</a:t>
            </a:r>
            <a:r>
              <a:rPr lang="en-US" sz="2000" dirty="0" smtClean="0"/>
              <a:t> </a:t>
            </a:r>
            <a:r>
              <a:rPr lang="en-US" sz="2000" dirty="0" smtClean="0"/>
              <a:t>and the </a:t>
            </a:r>
            <a:r>
              <a:rPr lang="en-US" sz="2000" dirty="0" smtClean="0"/>
              <a:t>Shield </a:t>
            </a:r>
            <a:r>
              <a:rPr lang="en-US" sz="2000" dirty="0"/>
              <a:t>G</a:t>
            </a:r>
            <a:r>
              <a:rPr lang="en-US" sz="2000" dirty="0" smtClean="0"/>
              <a:t>enerators</a:t>
            </a:r>
            <a:r>
              <a:rPr lang="en-US" sz="2000" dirty="0" smtClean="0"/>
              <a:t>. </a:t>
            </a:r>
            <a:endParaRPr lang="en-US" sz="2000" dirty="0" smtClean="0"/>
          </a:p>
          <a:p>
            <a:endParaRPr lang="en-US" sz="2000" dirty="0" smtClean="0"/>
          </a:p>
          <a:p>
            <a:r>
              <a:rPr lang="en-US" sz="2000" dirty="0" smtClean="0"/>
              <a:t>Our corvettes can use all the weaponry at their disposal to attack the Marauder. If there are other enemy ships in range, then they can also attack these.</a:t>
            </a:r>
            <a:endParaRPr lang="en-US" sz="2000" dirty="0"/>
          </a:p>
          <a:p>
            <a:endParaRPr lang="en-US" sz="2000" dirty="0"/>
          </a:p>
          <a:p>
            <a:r>
              <a:rPr lang="en-US" sz="2000" dirty="0" smtClean="0"/>
              <a:t>After these vital systems have been dealt with, the last two Y-Wings, along with any unneeded X-Wings*, will do a final charge. They </a:t>
            </a:r>
            <a:r>
              <a:rPr lang="en-US" sz="2000" dirty="0" smtClean="0"/>
              <a:t>can either disable the Marauder with their ion cannons or destroy it with torpedoes. Just remember to stay away from the missile, tractor beam and laser range of the Marauder. </a:t>
            </a:r>
            <a:endParaRPr lang="en-US" sz="2000" dirty="0" smtClean="0"/>
          </a:p>
          <a:p>
            <a:endParaRPr lang="en-US" sz="2000" dirty="0"/>
          </a:p>
          <a:p>
            <a:r>
              <a:rPr lang="en-US" sz="2000" dirty="0" smtClean="0"/>
              <a:t>*By ‘unneeded’, I mean any X-Wings that are not needed in herding up the remaining enemy fighters.</a:t>
            </a:r>
            <a:endParaRPr lang="en-GB" sz="2000" dirty="0"/>
          </a:p>
        </p:txBody>
      </p:sp>
    </p:spTree>
    <p:extLst>
      <p:ext uri="{BB962C8B-B14F-4D97-AF65-F5344CB8AC3E}">
        <p14:creationId xmlns:p14="http://schemas.microsoft.com/office/powerpoint/2010/main" val="237627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064896" cy="485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5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Notes/FAQ</a:t>
            </a:r>
            <a:endParaRPr lang="en-US" dirty="0"/>
          </a:p>
        </p:txBody>
      </p:sp>
      <p:sp>
        <p:nvSpPr>
          <p:cNvPr id="3" name="Content Placeholder 2"/>
          <p:cNvSpPr>
            <a:spLocks noGrp="1"/>
          </p:cNvSpPr>
          <p:nvPr>
            <p:ph idx="1"/>
          </p:nvPr>
        </p:nvSpPr>
        <p:spPr>
          <a:xfrm>
            <a:off x="457200" y="1268760"/>
            <a:ext cx="8229600" cy="4525963"/>
          </a:xfrm>
        </p:spPr>
        <p:txBody>
          <a:bodyPr>
            <a:noAutofit/>
          </a:bodyPr>
          <a:lstStyle/>
          <a:p>
            <a:r>
              <a:rPr lang="en-US" sz="1200" dirty="0"/>
              <a:t>- Are we sure 7 ships can distract 12? Or could some X-wings break away to pursue the y-wings? </a:t>
            </a:r>
          </a:p>
          <a:p>
            <a:r>
              <a:rPr lang="en-US" sz="1200" dirty="0"/>
              <a:t>Yes, because we're outnumbered, they will think they can defeat our fighters easily. But our fighters will do maneuvering tricks and only fire if needed. In X-Wing game, I'll adjust more power to engines (for speed) and shield than to weaponry</a:t>
            </a:r>
          </a:p>
          <a:p>
            <a:endParaRPr lang="en-US" sz="1200" dirty="0"/>
          </a:p>
          <a:p>
            <a:r>
              <a:rPr lang="en-US" sz="1200" dirty="0"/>
              <a:t>- Are 2 y-wings enough for a star wing</a:t>
            </a:r>
            <a:r>
              <a:rPr lang="en-US" sz="1200" dirty="0" smtClean="0"/>
              <a:t>?</a:t>
            </a:r>
            <a:endParaRPr lang="en-US" sz="1200" dirty="0"/>
          </a:p>
          <a:p>
            <a:r>
              <a:rPr lang="en-US" sz="1200" dirty="0"/>
              <a:t>One Y-Wing can't handle a Star Wing for sure unless the pilot is Wedge Antilles or Poe </a:t>
            </a:r>
            <a:r>
              <a:rPr lang="en-US" sz="1200" dirty="0" err="1" smtClean="0"/>
              <a:t>Dameron</a:t>
            </a:r>
            <a:r>
              <a:rPr lang="en-US" sz="1200" dirty="0" smtClean="0"/>
              <a:t>, </a:t>
            </a:r>
            <a:r>
              <a:rPr lang="en-US" sz="1200" dirty="0"/>
              <a:t>that's why two Y-Wings will be sent, to keep the Star Wing busy.</a:t>
            </a:r>
          </a:p>
          <a:p>
            <a:endParaRPr lang="en-US" sz="1200" dirty="0"/>
          </a:p>
          <a:p>
            <a:r>
              <a:rPr lang="en-US" sz="1200" dirty="0"/>
              <a:t>- Y-wings could go over/under the fighters, instead of through? Flank them vertically or something?</a:t>
            </a:r>
          </a:p>
          <a:p>
            <a:r>
              <a:rPr lang="en-US" sz="1200" dirty="0"/>
              <a:t>Yes, my phase 2 picture shows the Y-Wings to attack from sides (yellow lines), which means they won't go through the enemy fighters but maybe above them so they can get a clearer view and won't get caught in enemy fires</a:t>
            </a:r>
          </a:p>
          <a:p>
            <a:endParaRPr lang="en-US" sz="1200" dirty="0"/>
          </a:p>
          <a:p>
            <a:r>
              <a:rPr lang="en-US" sz="1200" dirty="0"/>
              <a:t>- Can our two corvettes and the 24 </a:t>
            </a:r>
            <a:r>
              <a:rPr lang="en-US" sz="1200" dirty="0" err="1"/>
              <a:t>A+Xwings</a:t>
            </a:r>
            <a:r>
              <a:rPr lang="en-US" sz="1200" dirty="0"/>
              <a:t> defeat 36 </a:t>
            </a:r>
            <a:r>
              <a:rPr lang="en-US" sz="1200" dirty="0" err="1"/>
              <a:t>Xwings</a:t>
            </a:r>
            <a:r>
              <a:rPr lang="en-US" sz="1200" dirty="0" smtClean="0"/>
              <a:t>?</a:t>
            </a:r>
            <a:endParaRPr lang="en-US" sz="1200" dirty="0"/>
          </a:p>
          <a:p>
            <a:r>
              <a:rPr lang="en-US" sz="1200" dirty="0"/>
              <a:t>In </a:t>
            </a:r>
            <a:r>
              <a:rPr lang="en-US" sz="1200" dirty="0" err="1"/>
              <a:t>EaW</a:t>
            </a:r>
            <a:r>
              <a:rPr lang="en-US" sz="1200" dirty="0"/>
              <a:t> game, </a:t>
            </a:r>
            <a:r>
              <a:rPr lang="en-US" sz="1200" dirty="0" err="1"/>
              <a:t>Crvs</a:t>
            </a:r>
            <a:r>
              <a:rPr lang="en-US" sz="1200" dirty="0"/>
              <a:t> are anti-fighter. If you're attacked by fighters, the right counter is a </a:t>
            </a:r>
            <a:r>
              <a:rPr lang="en-US" sz="1200" dirty="0" err="1"/>
              <a:t>Crv</a:t>
            </a:r>
            <a:r>
              <a:rPr lang="en-US" sz="1200" dirty="0"/>
              <a:t>. It is meant not to defeat the enemy fighters, just to keep them distracted and busy to buy time for the Y-Wing to do the torpedoes run. If we can destroy the Marauder ASAP, there won't be command for enemy fighters from their leader.</a:t>
            </a:r>
          </a:p>
          <a:p>
            <a:endParaRPr lang="en-US" sz="1200" dirty="0"/>
          </a:p>
          <a:p>
            <a:r>
              <a:rPr lang="en-US" sz="1200" dirty="0"/>
              <a:t>- We seem to have a few Y-wings in reserve for the final phase - could we use their ion cannons on any fighters/star wings?</a:t>
            </a:r>
          </a:p>
          <a:p>
            <a:r>
              <a:rPr lang="en-US" sz="1200" dirty="0"/>
              <a:t>Well, the primary objective is to destroy/disable the Marauder </a:t>
            </a:r>
            <a:r>
              <a:rPr lang="en-US" sz="1200" dirty="0" err="1"/>
              <a:t>Crv</a:t>
            </a:r>
            <a:r>
              <a:rPr lang="en-US" sz="1200" dirty="0"/>
              <a:t> ASAP. Each Y-Wing carries two </a:t>
            </a:r>
            <a:r>
              <a:rPr lang="en-US" sz="1200" dirty="0" err="1"/>
              <a:t>torp</a:t>
            </a:r>
            <a:r>
              <a:rPr lang="en-US" sz="1200" dirty="0"/>
              <a:t> launchers means 2 x 4 </a:t>
            </a:r>
            <a:r>
              <a:rPr lang="en-US" sz="1200" dirty="0" err="1"/>
              <a:t>torp</a:t>
            </a:r>
            <a:r>
              <a:rPr lang="en-US" sz="1200" dirty="0"/>
              <a:t> = 8 torpedoes so 6 Y-Wings can launch 48  </a:t>
            </a:r>
            <a:r>
              <a:rPr lang="en-US" sz="1200" dirty="0" err="1" smtClean="0"/>
              <a:t>torps</a:t>
            </a:r>
            <a:r>
              <a:rPr lang="en-US" sz="1200" dirty="0" smtClean="0"/>
              <a:t>. That’s enough </a:t>
            </a:r>
            <a:r>
              <a:rPr lang="en-US" sz="1200" dirty="0"/>
              <a:t>to cripple the Marauder even if only 50% of their </a:t>
            </a:r>
            <a:r>
              <a:rPr lang="en-US" sz="1200" dirty="0" err="1"/>
              <a:t>torps</a:t>
            </a:r>
            <a:r>
              <a:rPr lang="en-US" sz="1200" dirty="0"/>
              <a:t> can hit their targets successfully. After the couple of 3 Y-Wings have done their job they can assist the A+X-Wings though I will command them to shoot their ion cannons to disable the Marauder, so the last two Y-Wings can easily destroy the Marauder with 16 </a:t>
            </a:r>
            <a:r>
              <a:rPr lang="en-US" sz="1200" dirty="0" err="1"/>
              <a:t>torps</a:t>
            </a:r>
            <a:r>
              <a:rPr lang="en-US" sz="1200" dirty="0"/>
              <a:t>.</a:t>
            </a:r>
          </a:p>
          <a:p>
            <a:endParaRPr lang="en-US" sz="1200" dirty="0"/>
          </a:p>
          <a:p>
            <a:r>
              <a:rPr lang="en-US" sz="1200" dirty="0"/>
              <a:t>- X-wings have torpedoes too - in the final phase, could we use them for a torpedo run?</a:t>
            </a:r>
          </a:p>
          <a:p>
            <a:r>
              <a:rPr lang="en-US" sz="1200" dirty="0"/>
              <a:t>Of course, if they're not busy with the enemy </a:t>
            </a:r>
            <a:r>
              <a:rPr lang="en-US" sz="1200" dirty="0" smtClean="0"/>
              <a:t>fighters</a:t>
            </a:r>
            <a:endParaRPr lang="en-US" sz="1200" dirty="0"/>
          </a:p>
        </p:txBody>
      </p:sp>
    </p:spTree>
    <p:extLst>
      <p:ext uri="{BB962C8B-B14F-4D97-AF65-F5344CB8AC3E}">
        <p14:creationId xmlns:p14="http://schemas.microsoft.com/office/powerpoint/2010/main" val="150492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thoughts/analyses and alternate strategies</a:t>
            </a:r>
            <a:endParaRPr lang="en-US" dirty="0"/>
          </a:p>
        </p:txBody>
      </p:sp>
      <p:sp>
        <p:nvSpPr>
          <p:cNvPr id="3" name="Content Placeholder 2"/>
          <p:cNvSpPr>
            <a:spLocks noGrp="1"/>
          </p:cNvSpPr>
          <p:nvPr>
            <p:ph idx="1"/>
          </p:nvPr>
        </p:nvSpPr>
        <p:spPr/>
        <p:txBody>
          <a:bodyPr/>
          <a:lstStyle/>
          <a:p>
            <a:r>
              <a:rPr lang="en-US" dirty="0">
                <a:hlinkClick r:id="rId2"/>
              </a:rPr>
              <a:t>https://docs.google.com/document/d/1iphc4ym8IRw7Xf0D6aT-jXDWNLHKcjP56Ynbhn4r8OA/edit?usp=</a:t>
            </a:r>
            <a:r>
              <a:rPr lang="en-US" dirty="0" smtClean="0">
                <a:hlinkClick r:id="rId2"/>
              </a:rPr>
              <a:t>sharing</a:t>
            </a:r>
            <a:endParaRPr lang="en-US" dirty="0" smtClean="0"/>
          </a:p>
          <a:p>
            <a:r>
              <a:rPr lang="en-US" dirty="0" smtClean="0"/>
              <a:t>This is where some analyses came from, as well as prior knowledge of the </a:t>
            </a:r>
            <a:r>
              <a:rPr lang="en-US" dirty="0" err="1" smtClean="0"/>
              <a:t>EaW</a:t>
            </a:r>
            <a:r>
              <a:rPr lang="en-US" dirty="0" smtClean="0"/>
              <a:t> game. There are also alternate strategies proposed, but were ultimately not chosen.</a:t>
            </a:r>
            <a:endParaRPr lang="en-US" dirty="0"/>
          </a:p>
        </p:txBody>
      </p:sp>
    </p:spTree>
    <p:extLst>
      <p:ext uri="{BB962C8B-B14F-4D97-AF65-F5344CB8AC3E}">
        <p14:creationId xmlns:p14="http://schemas.microsoft.com/office/powerpoint/2010/main" val="238318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lstStyle/>
          <a:p>
            <a:r>
              <a:rPr lang="en-US" dirty="0" smtClean="0"/>
              <a:t>SR </a:t>
            </a:r>
            <a:r>
              <a:rPr lang="en-US" dirty="0" err="1" smtClean="0"/>
              <a:t>JScumm</a:t>
            </a:r>
            <a:r>
              <a:rPr lang="en-US" dirty="0" smtClean="0"/>
              <a:t>, #7764</a:t>
            </a:r>
          </a:p>
          <a:p>
            <a:r>
              <a:rPr lang="en-US" dirty="0" smtClean="0"/>
              <a:t>SC </a:t>
            </a:r>
            <a:r>
              <a:rPr lang="en-US" dirty="0" err="1" smtClean="0"/>
              <a:t>Lu’aisha</a:t>
            </a:r>
            <a:r>
              <a:rPr lang="en-US" dirty="0" smtClean="0"/>
              <a:t> </a:t>
            </a:r>
            <a:r>
              <a:rPr lang="en-US" dirty="0" err="1" smtClean="0"/>
              <a:t>Gresee</a:t>
            </a:r>
            <a:r>
              <a:rPr lang="en-US" dirty="0" smtClean="0"/>
              <a:t>, #13090</a:t>
            </a:r>
          </a:p>
          <a:p>
            <a:r>
              <a:rPr lang="en-US" dirty="0" smtClean="0"/>
              <a:t>SC </a:t>
            </a:r>
            <a:r>
              <a:rPr lang="en-US" dirty="0" err="1" smtClean="0"/>
              <a:t>Seridan</a:t>
            </a:r>
            <a:r>
              <a:rPr lang="en-US" dirty="0" smtClean="0"/>
              <a:t> </a:t>
            </a:r>
            <a:r>
              <a:rPr lang="en-US" dirty="0" err="1" smtClean="0"/>
              <a:t>Brehevik</a:t>
            </a:r>
            <a:r>
              <a:rPr lang="en-US" dirty="0" smtClean="0"/>
              <a:t>, #13767</a:t>
            </a:r>
            <a:endParaRPr lang="en-US" dirty="0"/>
          </a:p>
        </p:txBody>
      </p:sp>
    </p:spTree>
    <p:extLst>
      <p:ext uri="{BB962C8B-B14F-4D97-AF65-F5344CB8AC3E}">
        <p14:creationId xmlns:p14="http://schemas.microsoft.com/office/powerpoint/2010/main" val="340517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576064"/>
          </a:xfrm>
        </p:spPr>
        <p:txBody>
          <a:bodyPr>
            <a:normAutofit fontScale="90000"/>
          </a:bodyPr>
          <a:lstStyle/>
          <a:p>
            <a:r>
              <a:rPr lang="en-US" dirty="0" smtClean="0"/>
              <a:t>Warpath Proposal</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51191"/>
            <a:ext cx="6913016" cy="416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1124744"/>
            <a:ext cx="7848872" cy="1569660"/>
          </a:xfrm>
          <a:prstGeom prst="rect">
            <a:avLst/>
          </a:prstGeom>
          <a:noFill/>
        </p:spPr>
        <p:txBody>
          <a:bodyPr wrap="square" rtlCol="0">
            <a:spAutoFit/>
          </a:bodyPr>
          <a:lstStyle/>
          <a:p>
            <a:r>
              <a:rPr lang="en-US" sz="1600" b="1" dirty="0" smtClean="0"/>
              <a:t>Analysis</a:t>
            </a:r>
            <a:r>
              <a:rPr lang="en-US" sz="1600" dirty="0" smtClean="0"/>
              <a:t>: The </a:t>
            </a:r>
            <a:r>
              <a:rPr lang="en-US" sz="1600" dirty="0"/>
              <a:t>p</a:t>
            </a:r>
            <a:r>
              <a:rPr lang="en-US" sz="1600" dirty="0" smtClean="0"/>
              <a:t>rimary </a:t>
            </a:r>
            <a:r>
              <a:rPr lang="en-US" sz="1600" dirty="0"/>
              <a:t>m</a:t>
            </a:r>
            <a:r>
              <a:rPr lang="en-US" sz="1600" dirty="0" smtClean="0"/>
              <a:t>ission </a:t>
            </a:r>
            <a:r>
              <a:rPr lang="en-US" sz="1600" dirty="0" smtClean="0"/>
              <a:t>is to destroy the </a:t>
            </a:r>
            <a:r>
              <a:rPr lang="en-US" sz="1600" dirty="0" smtClean="0"/>
              <a:t>enemy Marauder-class Corvette. </a:t>
            </a:r>
            <a:r>
              <a:rPr lang="en-US" sz="1600" dirty="0" smtClean="0"/>
              <a:t>If we take out the corvette, we can remove their leadership, and hopefully stop the attack in its tracks. Proposal: The most effective way to do this is with torpedo runs by the Y-wings, but the fighters will get in the way. The first thing must be to distract the enemy fighters. There are too many to destroy. If we focus on destroying the fighters, the corvette and star-wings could become more dangerous.</a:t>
            </a:r>
            <a:endParaRPr lang="en-US" sz="1600" dirty="0" smtClean="0"/>
          </a:p>
        </p:txBody>
      </p:sp>
    </p:spTree>
    <p:extLst>
      <p:ext uri="{BB962C8B-B14F-4D97-AF65-F5344CB8AC3E}">
        <p14:creationId xmlns:p14="http://schemas.microsoft.com/office/powerpoint/2010/main" val="220532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Phase 1</a:t>
            </a:r>
            <a:endParaRPr lang="en-GB" dirty="0"/>
          </a:p>
        </p:txBody>
      </p:sp>
      <p:sp>
        <p:nvSpPr>
          <p:cNvPr id="4" name="TextBox 3"/>
          <p:cNvSpPr txBox="1"/>
          <p:nvPr/>
        </p:nvSpPr>
        <p:spPr>
          <a:xfrm>
            <a:off x="683568" y="1484784"/>
            <a:ext cx="7848872" cy="3785652"/>
          </a:xfrm>
          <a:prstGeom prst="rect">
            <a:avLst/>
          </a:prstGeom>
          <a:noFill/>
        </p:spPr>
        <p:txBody>
          <a:bodyPr wrap="square" rtlCol="0">
            <a:spAutoFit/>
          </a:bodyPr>
          <a:lstStyle/>
          <a:p>
            <a:r>
              <a:rPr lang="en-US" sz="2000" b="1" dirty="0" smtClean="0"/>
              <a:t>Purpose</a:t>
            </a:r>
            <a:r>
              <a:rPr lang="en-US" sz="2000" dirty="0" smtClean="0"/>
              <a:t>: To distract the fighters, in order to allow the Y-wings to perform torpedo runs on the corvette without opposition. </a:t>
            </a:r>
          </a:p>
          <a:p>
            <a:endParaRPr lang="en-US" sz="2000" dirty="0"/>
          </a:p>
          <a:p>
            <a:r>
              <a:rPr lang="en-US" sz="2000" b="1" dirty="0" smtClean="0"/>
              <a:t>Action</a:t>
            </a:r>
            <a:r>
              <a:rPr lang="en-US" sz="2000" dirty="0" smtClean="0"/>
              <a:t>: 4</a:t>
            </a:r>
            <a:r>
              <a:rPr lang="en-US" sz="2000" dirty="0" smtClean="0"/>
              <a:t> </a:t>
            </a:r>
            <a:r>
              <a:rPr lang="en-US" sz="2000" dirty="0" smtClean="0"/>
              <a:t>A-Wings intercept to taunt one enemy squadron while </a:t>
            </a:r>
            <a:r>
              <a:rPr lang="en-US" sz="2000" dirty="0" smtClean="0"/>
              <a:t>being</a:t>
            </a:r>
            <a:r>
              <a:rPr lang="en-US" sz="2000" dirty="0" smtClean="0"/>
              <a:t> </a:t>
            </a:r>
            <a:r>
              <a:rPr lang="en-US" sz="2000" dirty="0" smtClean="0"/>
              <a:t>backed up by 4 X-Wings. Remember, they do this to lure the enemy to keep the fighters away from the Marauder, not to destroy the enemy fighters. </a:t>
            </a:r>
            <a:endParaRPr lang="en-US" sz="2000" dirty="0" smtClean="0"/>
          </a:p>
          <a:p>
            <a:endParaRPr lang="en-US" sz="2000" dirty="0"/>
          </a:p>
          <a:p>
            <a:r>
              <a:rPr lang="en-US" sz="2000" b="1" dirty="0" smtClean="0"/>
              <a:t>NB</a:t>
            </a:r>
            <a:r>
              <a:rPr lang="en-US" sz="2000" dirty="0" smtClean="0"/>
              <a:t>: Our fighters will add more power to their engines and shields, taking power from their weaponry. This allows them to move quicker and perform and maneuver better. Their main focus is distracting the fighters, allowing for the Y-wings to flank.</a:t>
            </a:r>
            <a:endParaRPr lang="en-GB" sz="2000" dirty="0"/>
          </a:p>
        </p:txBody>
      </p:sp>
    </p:spTree>
    <p:extLst>
      <p:ext uri="{BB962C8B-B14F-4D97-AF65-F5344CB8AC3E}">
        <p14:creationId xmlns:p14="http://schemas.microsoft.com/office/powerpoint/2010/main" val="164809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3" r="1260"/>
          <a:stretch/>
        </p:blipFill>
        <p:spPr bwMode="auto">
          <a:xfrm>
            <a:off x="467544" y="1484784"/>
            <a:ext cx="8074239" cy="48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9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182562"/>
            <a:ext cx="8229600" cy="706090"/>
          </a:xfrm>
        </p:spPr>
        <p:txBody>
          <a:bodyPr>
            <a:normAutofit fontScale="90000"/>
          </a:bodyPr>
          <a:lstStyle/>
          <a:p>
            <a:r>
              <a:rPr lang="en-US" dirty="0" smtClean="0"/>
              <a:t>Phase 2</a:t>
            </a:r>
            <a:endParaRPr lang="en-GB" dirty="0"/>
          </a:p>
        </p:txBody>
      </p:sp>
      <p:sp>
        <p:nvSpPr>
          <p:cNvPr id="25" name="TextBox 24"/>
          <p:cNvSpPr txBox="1"/>
          <p:nvPr/>
        </p:nvSpPr>
        <p:spPr>
          <a:xfrm>
            <a:off x="683568" y="1124744"/>
            <a:ext cx="7848872" cy="3477875"/>
          </a:xfrm>
          <a:prstGeom prst="rect">
            <a:avLst/>
          </a:prstGeom>
          <a:noFill/>
        </p:spPr>
        <p:txBody>
          <a:bodyPr wrap="square" rtlCol="0">
            <a:spAutoFit/>
          </a:bodyPr>
          <a:lstStyle/>
          <a:p>
            <a:r>
              <a:rPr lang="en-US" sz="2000" b="1" dirty="0" smtClean="0"/>
              <a:t>Purpose</a:t>
            </a:r>
            <a:r>
              <a:rPr lang="en-US" sz="2000" dirty="0" smtClean="0"/>
              <a:t>: The Corvettes will move in to reinforce the A-Wings and X-Wings, and will begin destroying the enemy fighters with their laser cannons, </a:t>
            </a:r>
            <a:r>
              <a:rPr lang="en-US" sz="2000" dirty="0" err="1" smtClean="0"/>
              <a:t>turbolasers</a:t>
            </a:r>
            <a:r>
              <a:rPr lang="en-US" sz="2000" dirty="0" smtClean="0"/>
              <a:t>, and missiles.</a:t>
            </a:r>
          </a:p>
          <a:p>
            <a:endParaRPr lang="en-US" sz="2000" dirty="0"/>
          </a:p>
          <a:p>
            <a:r>
              <a:rPr lang="en-US" sz="2000" b="1" dirty="0" smtClean="0"/>
              <a:t>Action</a:t>
            </a:r>
            <a:r>
              <a:rPr lang="en-US" sz="2000" dirty="0" smtClean="0"/>
              <a:t>: Both of our Corvettes </a:t>
            </a:r>
            <a:r>
              <a:rPr lang="en-US" sz="2000" dirty="0" smtClean="0"/>
              <a:t>moves to the point below to back up the A-Wings &amp; X-Wings, while two Y-Wings will advance to confront each Star Wing. </a:t>
            </a:r>
            <a:r>
              <a:rPr lang="en-US" sz="2000" dirty="0" smtClean="0"/>
              <a:t>These Y-Wings should be able to </a:t>
            </a:r>
            <a:r>
              <a:rPr lang="en-US" sz="2000" dirty="0" smtClean="0"/>
              <a:t>flank over the enemy fighters. </a:t>
            </a:r>
          </a:p>
          <a:p>
            <a:endParaRPr lang="en-US" sz="2000" dirty="0"/>
          </a:p>
          <a:p>
            <a:r>
              <a:rPr lang="en-US" sz="2000" dirty="0" smtClean="0"/>
              <a:t>After the enemy fighter forces have thinned, </a:t>
            </a:r>
            <a:r>
              <a:rPr lang="en-US" sz="2000" dirty="0"/>
              <a:t>t</a:t>
            </a:r>
            <a:r>
              <a:rPr lang="en-US" sz="2000" dirty="0" smtClean="0"/>
              <a:t>he </a:t>
            </a:r>
            <a:r>
              <a:rPr lang="en-US" sz="2000" dirty="0" smtClean="0"/>
              <a:t>rest of Y-Wings will do the </a:t>
            </a:r>
            <a:r>
              <a:rPr lang="en-US" sz="2000" dirty="0" smtClean="0"/>
              <a:t>first torpedo </a:t>
            </a:r>
            <a:r>
              <a:rPr lang="en-US" sz="2000" dirty="0" smtClean="0"/>
              <a:t>run </a:t>
            </a:r>
            <a:r>
              <a:rPr lang="en-US" sz="2000" dirty="0" smtClean="0"/>
              <a:t>on the Marauder-class Corvette. The A-Wings and X-Wings should remember </a:t>
            </a:r>
            <a:r>
              <a:rPr lang="en-US" sz="2000" dirty="0" smtClean="0"/>
              <a:t>to stay away from the </a:t>
            </a:r>
            <a:r>
              <a:rPr lang="en-US" sz="2000" dirty="0" smtClean="0"/>
              <a:t>Marauder.</a:t>
            </a:r>
            <a:endParaRPr lang="en-GB" sz="2000" dirty="0"/>
          </a:p>
        </p:txBody>
      </p:sp>
    </p:spTree>
    <p:extLst>
      <p:ext uri="{BB962C8B-B14F-4D97-AF65-F5344CB8AC3E}">
        <p14:creationId xmlns:p14="http://schemas.microsoft.com/office/powerpoint/2010/main" val="252493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182562"/>
            <a:ext cx="8229600" cy="706090"/>
          </a:xfrm>
        </p:spPr>
        <p:txBody>
          <a:bodyPr>
            <a:normAutofit fontScale="90000"/>
          </a:bodyPr>
          <a:lstStyle/>
          <a:p>
            <a:r>
              <a:rPr lang="en-US" dirty="0" smtClean="0"/>
              <a:t>Phase 2</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 y="1340346"/>
            <a:ext cx="8351837" cy="496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085329" y="3572594"/>
            <a:ext cx="1584176" cy="252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085329" y="5177738"/>
            <a:ext cx="158417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547664" y="3939287"/>
            <a:ext cx="10424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V="1">
            <a:off x="2589849" y="3392679"/>
            <a:ext cx="3024336" cy="6120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47663" y="4660325"/>
            <a:ext cx="998559"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2546222" y="4995090"/>
            <a:ext cx="3321921"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05920" y="4301886"/>
            <a:ext cx="1584176"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Elbow Connector 18"/>
          <p:cNvCxnSpPr/>
          <p:nvPr/>
        </p:nvCxnSpPr>
        <p:spPr>
          <a:xfrm>
            <a:off x="2590096" y="4455030"/>
            <a:ext cx="1800200" cy="540060"/>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2590096" y="3860964"/>
            <a:ext cx="1800200" cy="594066"/>
          </a:xfrm>
          <a:prstGeom prst="bentConnector3">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8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Phase 3</a:t>
            </a:r>
            <a:endParaRPr lang="en-GB" dirty="0"/>
          </a:p>
        </p:txBody>
      </p:sp>
      <p:sp>
        <p:nvSpPr>
          <p:cNvPr id="5" name="TextBox 4"/>
          <p:cNvSpPr txBox="1"/>
          <p:nvPr/>
        </p:nvSpPr>
        <p:spPr>
          <a:xfrm>
            <a:off x="683568" y="1196752"/>
            <a:ext cx="7848872" cy="4401205"/>
          </a:xfrm>
          <a:prstGeom prst="rect">
            <a:avLst/>
          </a:prstGeom>
          <a:noFill/>
        </p:spPr>
        <p:txBody>
          <a:bodyPr wrap="square" rtlCol="0">
            <a:spAutoFit/>
          </a:bodyPr>
          <a:lstStyle/>
          <a:p>
            <a:r>
              <a:rPr lang="en-US" sz="2000" b="1" dirty="0" smtClean="0"/>
              <a:t>Purpose</a:t>
            </a:r>
            <a:r>
              <a:rPr lang="en-US" sz="2000" dirty="0" smtClean="0"/>
              <a:t>: As the enemy fighters continue to thin, our corvettes begin to move forward to confront the enemy corvette. </a:t>
            </a:r>
            <a:r>
              <a:rPr lang="en-US" sz="2000" dirty="0" smtClean="0"/>
              <a:t>Our fighters can begin to be more aggressive, giving more power to their weaponry. The A-Wings can use their concussion missiles, however the X-Wings can </a:t>
            </a:r>
            <a:endParaRPr lang="en-US" sz="2000" dirty="0" smtClean="0"/>
          </a:p>
          <a:p>
            <a:endParaRPr lang="en-US" sz="2000" dirty="0"/>
          </a:p>
          <a:p>
            <a:r>
              <a:rPr lang="en-US" sz="2000" b="1" dirty="0" smtClean="0"/>
              <a:t>Action</a:t>
            </a:r>
            <a:r>
              <a:rPr lang="en-US" sz="2000" dirty="0" smtClean="0"/>
              <a:t>: Here </a:t>
            </a:r>
            <a:r>
              <a:rPr lang="en-US" sz="2000" dirty="0" smtClean="0"/>
              <a:t>are the positions. </a:t>
            </a:r>
            <a:r>
              <a:rPr lang="en-US" sz="2000" dirty="0" smtClean="0"/>
              <a:t>The Assassin-class corvettes can start to move forward towards the Marauder. Remember</a:t>
            </a:r>
            <a:r>
              <a:rPr lang="en-US" sz="2000" dirty="0" smtClean="0"/>
              <a:t>, </a:t>
            </a:r>
            <a:r>
              <a:rPr lang="en-US" sz="2000" dirty="0" smtClean="0"/>
              <a:t>Corvettes </a:t>
            </a:r>
            <a:r>
              <a:rPr lang="en-US" sz="2000" dirty="0" smtClean="0"/>
              <a:t>are anti-fighters with their </a:t>
            </a:r>
            <a:r>
              <a:rPr lang="en-US" sz="2000" dirty="0" err="1" smtClean="0"/>
              <a:t>turbolasers</a:t>
            </a:r>
            <a:r>
              <a:rPr lang="en-US" sz="2000" dirty="0" smtClean="0"/>
              <a:t> and laser cannons. The key here is to keep enemy fighters occupied, so the Y-Wings </a:t>
            </a:r>
            <a:r>
              <a:rPr lang="en-US" sz="2000" dirty="0" smtClean="0"/>
              <a:t>can still </a:t>
            </a:r>
            <a:r>
              <a:rPr lang="en-US" sz="2000" dirty="0" smtClean="0"/>
              <a:t>slip through the enemy fighters to attack the Marauder. </a:t>
            </a:r>
            <a:endParaRPr lang="en-US" sz="2000" dirty="0" smtClean="0"/>
          </a:p>
          <a:p>
            <a:endParaRPr lang="en-US" sz="2000" dirty="0"/>
          </a:p>
          <a:p>
            <a:r>
              <a:rPr lang="en-US" sz="2000" dirty="0" smtClean="0"/>
              <a:t>The Star Wings have missiles, so the Y-Wings assigned to each one should keep them occupies, as well as away from the other fighters. The Y-Wings could use their ion cannons to paralyze the Star Wing’s circuitry.</a:t>
            </a:r>
            <a:endParaRPr lang="en-GB" sz="2000" dirty="0"/>
          </a:p>
        </p:txBody>
      </p:sp>
    </p:spTree>
    <p:extLst>
      <p:ext uri="{BB962C8B-B14F-4D97-AF65-F5344CB8AC3E}">
        <p14:creationId xmlns:p14="http://schemas.microsoft.com/office/powerpoint/2010/main" val="316509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3423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23278"/>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1185</Words>
  <Application>Microsoft Macintosh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vt:lpstr>
      <vt:lpstr>Warpath</vt:lpstr>
      <vt:lpstr>Participants</vt:lpstr>
      <vt:lpstr>Warpath Proposal</vt:lpstr>
      <vt:lpstr>Phase 1</vt:lpstr>
      <vt:lpstr>Phase 1</vt:lpstr>
      <vt:lpstr>Phase 2</vt:lpstr>
      <vt:lpstr>Phase 2</vt:lpstr>
      <vt:lpstr>Phase 3</vt:lpstr>
      <vt:lpstr>Phase 3</vt:lpstr>
      <vt:lpstr>Phase 4</vt:lpstr>
      <vt:lpstr>Phase 4</vt:lpstr>
      <vt:lpstr>Additional Notes/FAQ</vt:lpstr>
      <vt:lpstr>Additional thoughts/analyses and alternate strategies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I</dc:title>
  <dc:creator>Apang</dc:creator>
  <cp:lastModifiedBy>Peter Smith</cp:lastModifiedBy>
  <cp:revision>25</cp:revision>
  <dcterms:created xsi:type="dcterms:W3CDTF">2015-05-14T14:44:25Z</dcterms:created>
  <dcterms:modified xsi:type="dcterms:W3CDTF">2015-05-15T23:30:15Z</dcterms:modified>
</cp:coreProperties>
</file>