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80AF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B138831-C346-4DF2-94C0-FD843F174777}">
  <a:tblStyle styleId="{DB138831-C346-4DF2-94C0-FD843F17477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010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solidFill>
          <a:srgbClr val="0000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hape 16"/>
          <p:cNvGraphicFramePr/>
          <p:nvPr/>
        </p:nvGraphicFramePr>
        <p:xfrm>
          <a:off x="0" y="381000"/>
          <a:ext cx="9144000" cy="152400"/>
        </p:xfrm>
        <a:graphic>
          <a:graphicData uri="http://schemas.openxmlformats.org/drawingml/2006/table">
            <a:tbl>
              <a:tblPr>
                <a:noFill/>
                <a:tableStyleId>{DB138831-C346-4DF2-94C0-FD843F174777}</a:tableStyleId>
              </a:tblPr>
              <a:tblGrid>
                <a:gridCol w="1828800"/>
                <a:gridCol w="1371600"/>
                <a:gridCol w="2819400"/>
                <a:gridCol w="2514600"/>
                <a:gridCol w="609600"/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PLAGUEIS TEAM #1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LIGHT AND DARK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 CLEAN SWEEP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3D1"/>
                    </a:solidFill>
                  </a:tcPr>
                </a:tc>
              </a:tr>
            </a:tbl>
          </a:graphicData>
        </a:graphic>
      </p:graphicFrame>
      <p:sp>
        <p:nvSpPr>
          <p:cNvPr id="17" name="Shape 17"/>
          <p:cNvSpPr txBox="1"/>
          <p:nvPr/>
        </p:nvSpPr>
        <p:spPr>
          <a:xfrm>
            <a:off x="0" y="322262"/>
            <a:ext cx="2273298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OF:   1535 ZULU 3</a:t>
            </a:r>
            <a:r>
              <a:rPr lang="en-US" sz="1000" b="1"/>
              <a:t>4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ABY 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8696325" y="33655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4271" y="0"/>
            <a:ext cx="409253" cy="40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26" y="-6968"/>
            <a:ext cx="409253" cy="40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143000" y="4389585"/>
            <a:ext cx="6858000" cy="8618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OPERATION CLEAN SWEEP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Seer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Tra’an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Reith di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Plagia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#9059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Battlelord</a:t>
            </a:r>
            <a:r>
              <a:rPr lang="en-US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Va’nia</a:t>
            </a:r>
            <a:r>
              <a:rPr lang="en-US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Drellik</a:t>
            </a:r>
            <a:r>
              <a:rPr lang="en-US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#4195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Warrior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Dracaryis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#13802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Warrior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Octavia Morgan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Obrie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#10074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Acolyte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Alishu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#9947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6372" y="1456728"/>
            <a:ext cx="3331199" cy="3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941799" y="1010750"/>
            <a:ext cx="5260198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BETWEEN LIGHT AND DARK</a:t>
            </a:r>
          </a:p>
        </p:txBody>
      </p:sp>
      <p:pic>
        <p:nvPicPr>
          <p:cNvPr id="3" name="Derp Introdu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2" y="6477000"/>
            <a:ext cx="304698" cy="304698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066800" y="0"/>
            <a:ext cx="68580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 AND INTENT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14750" y="633600"/>
            <a:ext cx="8314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Enemy forces from Clan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Odan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Urr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have landed on </a:t>
            </a: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Florrum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initiated the evacuation of Undesirables from the base.  Enemy forces have established hasty defensive positions in the vicinity of the 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base. They have taken control of a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geothermal power 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facility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an orbital defense ion cannon.  Additionally, enemy sniper and scout teams have established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overwatch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positions in canyons along the two primary avenues of approach.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414750" y="3605400"/>
            <a:ext cx="8314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n-US" sz="1800" b="1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 interference from Pirates.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Control of the Geothermal Power Station and the Planetary Defense Cannon.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Control of the Undesirable Base.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 enemy from extracting Undesirables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1000">
        <p:fade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1782300" y="533400"/>
            <a:ext cx="1782298" cy="632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Strike Force </a:t>
            </a:r>
            <a:r>
              <a:rPr lang="en-US" sz="1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Aurek</a:t>
            </a:r>
            <a:endParaRPr lang="en-US" sz="1000" b="1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/>
              <a:buNone/>
            </a:pPr>
            <a:endParaRPr lang="en-US"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Scouts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SD 10’s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00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Droidekas</a:t>
            </a:r>
            <a:endParaRPr lang="en-US" sz="100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ATAP’s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ATTE’s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ULAV’s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n-US" sz="100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Trandoshan</a:t>
            </a: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Slavers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 Infantry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 heavy Infantry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Engineers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Medics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128 B2 Droids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ATAA’s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ATXT’s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AV 7 Cannons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Speeder Bikes</a:t>
            </a:r>
            <a:endParaRPr lang="en-US" sz="100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US"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Weequay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Interdiction Force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(Taken From SF </a:t>
            </a:r>
            <a:r>
              <a:rPr lang="en-US" sz="1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Aurek</a:t>
            </a:r>
            <a:r>
              <a:rPr lang="en-US" sz="1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lang="en-US" sz="1000" b="1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1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ATAP 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SD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10's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 </a:t>
            </a:r>
            <a:r>
              <a:rPr lang="en-US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Trandoshan</a:t>
            </a:r>
            <a:endParaRPr lang="en-US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60 Infantry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15 Engineers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 Medics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50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Heavy Infantry</a:t>
            </a:r>
            <a:endParaRPr lang="en-US" sz="1000" b="1" i="0" u="none" strike="noStrike" cap="none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5423100" y="533400"/>
            <a:ext cx="1847699" cy="632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Strike Force </a:t>
            </a:r>
            <a:r>
              <a:rPr lang="en-US" sz="1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Cresh</a:t>
            </a:r>
            <a:endParaRPr lang="en-US" sz="1000" b="1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SD10's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Scouts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3 Speeder Bikes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36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B2 Droids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35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Medics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35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Engineers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69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Heavy Infantry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25 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Trandoshan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 Slavers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131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Regular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Infantry</a:t>
            </a:r>
            <a:endParaRPr lang="en-US"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ATXT’s</a:t>
            </a:r>
            <a:endParaRPr lang="en-US"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7249275" y="533400"/>
            <a:ext cx="1894800" cy="632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Strike Force Dorn</a:t>
            </a: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Scouts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SD 10’s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Droidekas</a:t>
            </a:r>
            <a:endParaRPr lang="en-US"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ATAP’s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ATTE’s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ULAV’s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n-US" sz="1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Trandoshan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Slavers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300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Infantry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heavy Infantry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 Medics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128 B2 Droids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ATAA’s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ATXT’s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AV 7 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Cannons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Speeder Bikes</a:t>
            </a:r>
            <a:endParaRPr lang="en-US"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066800" y="0"/>
            <a:ext cx="68580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FRIENDLY FORCES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564598" y="533400"/>
            <a:ext cx="1847700" cy="632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Strike Force </a:t>
            </a:r>
            <a:r>
              <a:rPr lang="en-US" sz="1000" b="1" i="0" u="none" strike="noStrike" cap="none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Besh</a:t>
            </a:r>
            <a:endParaRPr lang="en-US" sz="1000" b="1" i="0" u="none" strike="noStrike" cap="none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3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SD10's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 Scouts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Speeder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Bikes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36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B2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Droids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35 Medics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 Engineers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60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Heavy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Infantry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25 </a:t>
            </a:r>
            <a:r>
              <a:rPr lang="en-US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Trandoshan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Slavers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130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Regular </a:t>
            </a:r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Infantry</a:t>
            </a:r>
            <a:endParaRPr lang="en-US"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ATXT’s</a:t>
            </a:r>
            <a:endParaRPr lang="en-US"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sz="10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00" y="6000125"/>
            <a:ext cx="462000" cy="4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200" y="5975250"/>
            <a:ext cx="511800" cy="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 b="42561"/>
          <a:stretch/>
        </p:blipFill>
        <p:spPr>
          <a:xfrm>
            <a:off x="1038950" y="5975248"/>
            <a:ext cx="630600" cy="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98" y="857762"/>
            <a:ext cx="16623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5" y="533400"/>
            <a:ext cx="1782300" cy="632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Plagueis</a:t>
            </a:r>
            <a:r>
              <a:rPr lang="en-US" sz="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1 </a:t>
            </a: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Combined Arms Regiment</a:t>
            </a:r>
          </a:p>
          <a:p>
            <a:pPr lvl="0" algn="ctr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Trandoshan</a:t>
            </a: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Slavers - 150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Infantry – 861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Heavy Infantry – 369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Scouts – 123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Engineers – 165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Medics – 165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B2 Droids – 328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SD-10 Battle Droids – 25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Droideka</a:t>
            </a: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8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All Terrain Attack Pods – 6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All Terrain Anti-Aircraft – 4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All Terrain Experimental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Transports – 24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Armored Assault Tanks – 24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All Terrain Tactical Enforcers – 6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Ultra Light Assault Vehicle – 7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74-Z Speeder Bike – 10</a:t>
            </a:r>
          </a:p>
          <a:p>
            <a:pPr lvl="0">
              <a:buClr>
                <a:schemeClr val="lt1"/>
              </a:buClr>
              <a:buSzPct val="25000"/>
            </a:pPr>
            <a:endParaRPr lang="en-US" sz="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AV-7 Cannons - </a:t>
            </a:r>
            <a:r>
              <a:rPr lang="en-US" sz="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1" i="1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500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500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500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500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500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500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500"/>
                                        <p:tgtEl>
                                          <p:spTgt spid="1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1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1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500"/>
                                        <p:tgtEl>
                                          <p:spTgt spid="1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500"/>
                                        <p:tgtEl>
                                          <p:spTgt spid="19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1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500"/>
                                        <p:tgtEl>
                                          <p:spTgt spid="19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500"/>
                                        <p:tgtEl>
                                          <p:spTgt spid="19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500"/>
                                        <p:tgtEl>
                                          <p:spTgt spid="19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500"/>
                                        <p:tgtEl>
                                          <p:spTgt spid="19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500"/>
                                        <p:tgtEl>
                                          <p:spTgt spid="19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0" y="533400"/>
            <a:ext cx="9144000" cy="632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Location and Allocation of Forces Unknown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Odan-Urr</a:t>
            </a:r>
            <a:r>
              <a:rPr lang="en-US" sz="1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– 1 Joint Task Force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150 Wookie </a:t>
            </a:r>
            <a:r>
              <a:rPr lang="en-US" sz="1000" b="1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Beserkers</a:t>
            </a: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661 Infantry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330 Rangers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330 Scouts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16 Sniper Teams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41 Engineers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41 Medics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32 BX-Series Droids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32 </a:t>
            </a:r>
            <a:r>
              <a:rPr lang="en-US" sz="1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Droidekas</a:t>
            </a: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Undesirable Militia (Light Infantry) - 330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Armored Assault Tanks -70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Mobile Artillery – 10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buClr>
                <a:schemeClr val="dk1"/>
              </a:buClr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• 74-Z Speeder Bike </a:t>
            </a:r>
            <a:r>
              <a:rPr lang="en-US" sz="1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– 10</a:t>
            </a:r>
          </a:p>
          <a:p>
            <a:pPr marL="171450" lvl="0" indent="-171450" algn="ctr">
              <a:buClr>
                <a:schemeClr val="dk1"/>
              </a:buClr>
            </a:pPr>
            <a:endParaRPr lang="en-US" sz="1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066800" y="0"/>
            <a:ext cx="68580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ENEMY FORCES</a:t>
            </a:r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094275" y="-4799"/>
            <a:ext cx="68580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INTELLIGENCE ESTIMATE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324600" y="533400"/>
            <a:ext cx="2819400" cy="63246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4683D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0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ENEMY MISSION: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Defend Undesirable base and key infrastructure from attack by </a:t>
            </a:r>
            <a:r>
              <a:rPr lang="en-US" sz="1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Plagueis</a:t>
            </a: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Forces.  Rapidly extract all personnel from the base.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Tasks: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arenR"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Establish hasty defenses along all avenues of approach in order to limit </a:t>
            </a:r>
            <a:r>
              <a:rPr lang="en-US" sz="1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Plagueis</a:t>
            </a: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freedom of maneuver</a:t>
            </a: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arenR"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Secure Base, Geothermal plant, and Orbital Defense Cannon</a:t>
            </a: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arenR"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 disruption of defenses by </a:t>
            </a:r>
            <a:r>
              <a:rPr lang="en-US" sz="1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Weequay</a:t>
            </a: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pirate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0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ENEMY VULNERABILITIES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0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arenR"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Limited force availability allows for fewer troops to secure the various sites.</a:t>
            </a: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arenR"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Terrain plays to attacking force.  Defenders limited to small engagement zones in canyons and must secure three major targets at once.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0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ENEMY ENDSTATE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Plagueis</a:t>
            </a:r>
            <a:r>
              <a:rPr lang="en-US" sz="1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forces fixed in canyon, unable to continue forward advance.  All Undesirable personnel extracted from base.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3400"/>
            <a:ext cx="63246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4164150" y="2455387"/>
            <a:ext cx="934500" cy="875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083850" y="3271225"/>
            <a:ext cx="1223700" cy="1155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894075" y="4665475"/>
            <a:ext cx="646200" cy="663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585925" y="5353675"/>
            <a:ext cx="867000" cy="781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36050" y="2123675"/>
            <a:ext cx="1223700" cy="1083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2337000" y="3475750"/>
            <a:ext cx="348300" cy="340050"/>
            <a:chOff x="-1903575" y="1079275"/>
            <a:chExt cx="348300" cy="340050"/>
          </a:xfrm>
        </p:grpSpPr>
        <p:sp>
          <p:nvSpPr>
            <p:cNvPr id="238" name="Shape 238"/>
            <p:cNvSpPr/>
            <p:nvPr/>
          </p:nvSpPr>
          <p:spPr>
            <a:xfrm>
              <a:off x="-1903575" y="10792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39" name="Shape 239"/>
            <p:cNvCxnSpPr>
              <a:stCxn id="238" idx="3"/>
            </p:cNvCxnSpPr>
            <p:nvPr/>
          </p:nvCxnSpPr>
          <p:spPr>
            <a:xfrm flipH="1">
              <a:off x="-1729575" y="12492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40" name="Shape 240"/>
            <p:cNvCxnSpPr/>
            <p:nvPr/>
          </p:nvCxnSpPr>
          <p:spPr>
            <a:xfrm flipH="1">
              <a:off x="-1814475" y="11685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41" name="Shape 241"/>
            <p:cNvCxnSpPr/>
            <p:nvPr/>
          </p:nvCxnSpPr>
          <p:spPr>
            <a:xfrm>
              <a:off x="-1818675" y="11599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42" name="Shape 242"/>
          <p:cNvGrpSpPr/>
          <p:nvPr/>
        </p:nvGrpSpPr>
        <p:grpSpPr>
          <a:xfrm>
            <a:off x="1392575" y="2633575"/>
            <a:ext cx="348300" cy="340050"/>
            <a:chOff x="-1903575" y="1079275"/>
            <a:chExt cx="348300" cy="340050"/>
          </a:xfrm>
        </p:grpSpPr>
        <p:sp>
          <p:nvSpPr>
            <p:cNvPr id="243" name="Shape 243"/>
            <p:cNvSpPr/>
            <p:nvPr/>
          </p:nvSpPr>
          <p:spPr>
            <a:xfrm>
              <a:off x="-1903575" y="10792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44" name="Shape 244"/>
            <p:cNvCxnSpPr>
              <a:stCxn id="243" idx="3"/>
            </p:cNvCxnSpPr>
            <p:nvPr/>
          </p:nvCxnSpPr>
          <p:spPr>
            <a:xfrm flipH="1">
              <a:off x="-1729575" y="12492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45" name="Shape 245"/>
            <p:cNvCxnSpPr/>
            <p:nvPr/>
          </p:nvCxnSpPr>
          <p:spPr>
            <a:xfrm flipH="1">
              <a:off x="-1814475" y="11685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46" name="Shape 246"/>
            <p:cNvCxnSpPr/>
            <p:nvPr/>
          </p:nvCxnSpPr>
          <p:spPr>
            <a:xfrm>
              <a:off x="-1818675" y="11599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47" name="Shape 247"/>
          <p:cNvGrpSpPr/>
          <p:nvPr/>
        </p:nvGrpSpPr>
        <p:grpSpPr>
          <a:xfrm>
            <a:off x="4019425" y="5728583"/>
            <a:ext cx="348300" cy="340050"/>
            <a:chOff x="-1903575" y="1079275"/>
            <a:chExt cx="348300" cy="340050"/>
          </a:xfrm>
        </p:grpSpPr>
        <p:sp>
          <p:nvSpPr>
            <p:cNvPr id="248" name="Shape 248"/>
            <p:cNvSpPr/>
            <p:nvPr/>
          </p:nvSpPr>
          <p:spPr>
            <a:xfrm>
              <a:off x="-1903575" y="10792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49" name="Shape 249"/>
            <p:cNvCxnSpPr>
              <a:stCxn id="248" idx="3"/>
            </p:cNvCxnSpPr>
            <p:nvPr/>
          </p:nvCxnSpPr>
          <p:spPr>
            <a:xfrm flipH="1">
              <a:off x="-1729575" y="12492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0" name="Shape 250"/>
            <p:cNvCxnSpPr/>
            <p:nvPr/>
          </p:nvCxnSpPr>
          <p:spPr>
            <a:xfrm flipH="1">
              <a:off x="-1814475" y="11685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1" name="Shape 251"/>
            <p:cNvCxnSpPr/>
            <p:nvPr/>
          </p:nvCxnSpPr>
          <p:spPr>
            <a:xfrm>
              <a:off x="-1818675" y="11599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52" name="Shape 252"/>
          <p:cNvGrpSpPr/>
          <p:nvPr/>
        </p:nvGrpSpPr>
        <p:grpSpPr>
          <a:xfrm>
            <a:off x="4440575" y="2709775"/>
            <a:ext cx="348300" cy="340050"/>
            <a:chOff x="-1903575" y="1079275"/>
            <a:chExt cx="348300" cy="340050"/>
          </a:xfrm>
        </p:grpSpPr>
        <p:sp>
          <p:nvSpPr>
            <p:cNvPr id="253" name="Shape 253"/>
            <p:cNvSpPr/>
            <p:nvPr/>
          </p:nvSpPr>
          <p:spPr>
            <a:xfrm>
              <a:off x="-1903575" y="10792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54" name="Shape 254"/>
            <p:cNvCxnSpPr>
              <a:stCxn id="253" idx="3"/>
            </p:cNvCxnSpPr>
            <p:nvPr/>
          </p:nvCxnSpPr>
          <p:spPr>
            <a:xfrm flipH="1">
              <a:off x="-1729575" y="12492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5" name="Shape 255"/>
            <p:cNvCxnSpPr/>
            <p:nvPr/>
          </p:nvCxnSpPr>
          <p:spPr>
            <a:xfrm flipH="1">
              <a:off x="-1814475" y="11685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>
              <a:off x="-1818675" y="11599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57" name="Shape 257"/>
          <p:cNvGrpSpPr/>
          <p:nvPr/>
        </p:nvGrpSpPr>
        <p:grpSpPr>
          <a:xfrm>
            <a:off x="5252200" y="2029675"/>
            <a:ext cx="348300" cy="340050"/>
            <a:chOff x="-1503025" y="2938375"/>
            <a:chExt cx="348300" cy="340050"/>
          </a:xfrm>
        </p:grpSpPr>
        <p:sp>
          <p:nvSpPr>
            <p:cNvPr id="258" name="Shape 258"/>
            <p:cNvSpPr/>
            <p:nvPr/>
          </p:nvSpPr>
          <p:spPr>
            <a:xfrm>
              <a:off x="-1503025" y="2938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59" name="Shape 259"/>
            <p:cNvCxnSpPr>
              <a:stCxn id="258" idx="3"/>
            </p:cNvCxnSpPr>
            <p:nvPr/>
          </p:nvCxnSpPr>
          <p:spPr>
            <a:xfrm flipH="1">
              <a:off x="-1329025" y="3108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0" name="Shape 260"/>
            <p:cNvCxnSpPr/>
            <p:nvPr/>
          </p:nvCxnSpPr>
          <p:spPr>
            <a:xfrm flipH="1">
              <a:off x="-1413925" y="3027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-1418125" y="30190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62" name="Shape 262"/>
          <p:cNvGrpSpPr/>
          <p:nvPr/>
        </p:nvGrpSpPr>
        <p:grpSpPr>
          <a:xfrm>
            <a:off x="4545775" y="2369725"/>
            <a:ext cx="348300" cy="340050"/>
            <a:chOff x="-1579225" y="3700375"/>
            <a:chExt cx="348300" cy="340050"/>
          </a:xfrm>
        </p:grpSpPr>
        <p:sp>
          <p:nvSpPr>
            <p:cNvPr id="263" name="Shape 263"/>
            <p:cNvSpPr/>
            <p:nvPr/>
          </p:nvSpPr>
          <p:spPr>
            <a:xfrm>
              <a:off x="-1579225" y="3700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64" name="Shape 264"/>
            <p:cNvCxnSpPr>
              <a:stCxn id="263" idx="3"/>
            </p:cNvCxnSpPr>
            <p:nvPr/>
          </p:nvCxnSpPr>
          <p:spPr>
            <a:xfrm flipH="1">
              <a:off x="-1405225" y="3870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5" name="Shape 265"/>
            <p:cNvCxnSpPr/>
            <p:nvPr/>
          </p:nvCxnSpPr>
          <p:spPr>
            <a:xfrm flipH="1">
              <a:off x="-1490125" y="3789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66" name="Shape 266"/>
          <p:cNvGrpSpPr/>
          <p:nvPr/>
        </p:nvGrpSpPr>
        <p:grpSpPr>
          <a:xfrm>
            <a:off x="5043025" y="4826950"/>
            <a:ext cx="348300" cy="340050"/>
            <a:chOff x="-1579225" y="3700375"/>
            <a:chExt cx="348300" cy="340050"/>
          </a:xfrm>
        </p:grpSpPr>
        <p:sp>
          <p:nvSpPr>
            <p:cNvPr id="267" name="Shape 267"/>
            <p:cNvSpPr/>
            <p:nvPr/>
          </p:nvSpPr>
          <p:spPr>
            <a:xfrm>
              <a:off x="-1579225" y="3700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68" name="Shape 268"/>
            <p:cNvCxnSpPr>
              <a:stCxn id="267" idx="3"/>
            </p:cNvCxnSpPr>
            <p:nvPr/>
          </p:nvCxnSpPr>
          <p:spPr>
            <a:xfrm flipH="1">
              <a:off x="-1405225" y="3870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9" name="Shape 269"/>
            <p:cNvCxnSpPr/>
            <p:nvPr/>
          </p:nvCxnSpPr>
          <p:spPr>
            <a:xfrm flipH="1">
              <a:off x="-1490125" y="3789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70" name="Shape 270"/>
          <p:cNvGrpSpPr/>
          <p:nvPr/>
        </p:nvGrpSpPr>
        <p:grpSpPr>
          <a:xfrm>
            <a:off x="3237625" y="2633575"/>
            <a:ext cx="348300" cy="340050"/>
            <a:chOff x="-1579225" y="3700375"/>
            <a:chExt cx="348300" cy="340050"/>
          </a:xfrm>
        </p:grpSpPr>
        <p:sp>
          <p:nvSpPr>
            <p:cNvPr id="271" name="Shape 271"/>
            <p:cNvSpPr/>
            <p:nvPr/>
          </p:nvSpPr>
          <p:spPr>
            <a:xfrm>
              <a:off x="-1579225" y="3700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72" name="Shape 272"/>
            <p:cNvCxnSpPr>
              <a:stCxn id="271" idx="3"/>
            </p:cNvCxnSpPr>
            <p:nvPr/>
          </p:nvCxnSpPr>
          <p:spPr>
            <a:xfrm flipH="1">
              <a:off x="-1405225" y="3870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3" name="Shape 273"/>
            <p:cNvCxnSpPr/>
            <p:nvPr/>
          </p:nvCxnSpPr>
          <p:spPr>
            <a:xfrm flipH="1">
              <a:off x="-1490125" y="3789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74" name="Shape 274"/>
          <p:cNvGrpSpPr/>
          <p:nvPr/>
        </p:nvGrpSpPr>
        <p:grpSpPr>
          <a:xfrm>
            <a:off x="3307550" y="4325425"/>
            <a:ext cx="348300" cy="340050"/>
            <a:chOff x="-1579225" y="3700375"/>
            <a:chExt cx="348300" cy="340050"/>
          </a:xfrm>
        </p:grpSpPr>
        <p:sp>
          <p:nvSpPr>
            <p:cNvPr id="275" name="Shape 275"/>
            <p:cNvSpPr/>
            <p:nvPr/>
          </p:nvSpPr>
          <p:spPr>
            <a:xfrm>
              <a:off x="-1579225" y="3700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76" name="Shape 276"/>
            <p:cNvCxnSpPr>
              <a:stCxn id="275" idx="3"/>
            </p:cNvCxnSpPr>
            <p:nvPr/>
          </p:nvCxnSpPr>
          <p:spPr>
            <a:xfrm flipH="1">
              <a:off x="-1405225" y="3870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7" name="Shape 277"/>
            <p:cNvCxnSpPr/>
            <p:nvPr/>
          </p:nvCxnSpPr>
          <p:spPr>
            <a:xfrm flipH="1">
              <a:off x="-1490125" y="3789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78" name="Shape 278"/>
          <p:cNvGrpSpPr/>
          <p:nvPr/>
        </p:nvGrpSpPr>
        <p:grpSpPr>
          <a:xfrm>
            <a:off x="2311100" y="2771250"/>
            <a:ext cx="348300" cy="339900"/>
            <a:chOff x="-1579225" y="4343425"/>
            <a:chExt cx="348300" cy="339900"/>
          </a:xfrm>
        </p:grpSpPr>
        <p:sp>
          <p:nvSpPr>
            <p:cNvPr id="279" name="Shape 279"/>
            <p:cNvSpPr/>
            <p:nvPr/>
          </p:nvSpPr>
          <p:spPr>
            <a:xfrm>
              <a:off x="-1579225" y="434342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-1492225" y="4462375"/>
              <a:ext cx="174300" cy="1020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1" name="Shape 281"/>
          <p:cNvGrpSpPr/>
          <p:nvPr/>
        </p:nvGrpSpPr>
        <p:grpSpPr>
          <a:xfrm>
            <a:off x="2387300" y="4600050"/>
            <a:ext cx="348300" cy="339900"/>
            <a:chOff x="-1579225" y="4343425"/>
            <a:chExt cx="348300" cy="339900"/>
          </a:xfrm>
        </p:grpSpPr>
        <p:sp>
          <p:nvSpPr>
            <p:cNvPr id="282" name="Shape 282"/>
            <p:cNvSpPr/>
            <p:nvPr/>
          </p:nvSpPr>
          <p:spPr>
            <a:xfrm>
              <a:off x="-1579225" y="434342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-1492225" y="4462375"/>
              <a:ext cx="174300" cy="1020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" name="Shape 159"/>
          <p:cNvGrpSpPr/>
          <p:nvPr/>
        </p:nvGrpSpPr>
        <p:grpSpPr>
          <a:xfrm>
            <a:off x="6477000" y="6082909"/>
            <a:ext cx="158174" cy="180046"/>
            <a:chOff x="-1579225" y="3700375"/>
            <a:chExt cx="348300" cy="340050"/>
          </a:xfrm>
        </p:grpSpPr>
        <p:sp>
          <p:nvSpPr>
            <p:cNvPr id="58" name="Shape 160"/>
            <p:cNvSpPr/>
            <p:nvPr/>
          </p:nvSpPr>
          <p:spPr>
            <a:xfrm>
              <a:off x="-1579225" y="3700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9" name="Shape 161"/>
            <p:cNvCxnSpPr>
              <a:stCxn id="58" idx="3"/>
            </p:cNvCxnSpPr>
            <p:nvPr/>
          </p:nvCxnSpPr>
          <p:spPr>
            <a:xfrm flipH="1">
              <a:off x="-1405225" y="3870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0" name="Shape 162"/>
            <p:cNvCxnSpPr/>
            <p:nvPr/>
          </p:nvCxnSpPr>
          <p:spPr>
            <a:xfrm flipH="1">
              <a:off x="-1490125" y="3789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61" name="Shape 163"/>
          <p:cNvGrpSpPr/>
          <p:nvPr/>
        </p:nvGrpSpPr>
        <p:grpSpPr>
          <a:xfrm>
            <a:off x="6476932" y="6519014"/>
            <a:ext cx="158174" cy="179967"/>
            <a:chOff x="-1579225" y="4343425"/>
            <a:chExt cx="348300" cy="339900"/>
          </a:xfrm>
        </p:grpSpPr>
        <p:sp>
          <p:nvSpPr>
            <p:cNvPr id="62" name="Shape 164"/>
            <p:cNvSpPr/>
            <p:nvPr/>
          </p:nvSpPr>
          <p:spPr>
            <a:xfrm>
              <a:off x="-1579225" y="434342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165"/>
            <p:cNvSpPr/>
            <p:nvPr/>
          </p:nvSpPr>
          <p:spPr>
            <a:xfrm>
              <a:off x="-1492225" y="4462375"/>
              <a:ext cx="174300" cy="1020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" name="Shape 166"/>
          <p:cNvGrpSpPr/>
          <p:nvPr/>
        </p:nvGrpSpPr>
        <p:grpSpPr>
          <a:xfrm>
            <a:off x="6477000" y="5597820"/>
            <a:ext cx="158174" cy="180046"/>
            <a:chOff x="-1503025" y="2938375"/>
            <a:chExt cx="348300" cy="340050"/>
          </a:xfrm>
        </p:grpSpPr>
        <p:sp>
          <p:nvSpPr>
            <p:cNvPr id="65" name="Shape 167"/>
            <p:cNvSpPr/>
            <p:nvPr/>
          </p:nvSpPr>
          <p:spPr>
            <a:xfrm>
              <a:off x="-1503025" y="2938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66" name="Shape 168"/>
            <p:cNvCxnSpPr>
              <a:stCxn id="65" idx="3"/>
            </p:cNvCxnSpPr>
            <p:nvPr/>
          </p:nvCxnSpPr>
          <p:spPr>
            <a:xfrm flipH="1">
              <a:off x="-1329025" y="3108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7" name="Shape 169"/>
            <p:cNvCxnSpPr/>
            <p:nvPr/>
          </p:nvCxnSpPr>
          <p:spPr>
            <a:xfrm flipH="1">
              <a:off x="-1413925" y="3027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8" name="Shape 170"/>
            <p:cNvCxnSpPr/>
            <p:nvPr/>
          </p:nvCxnSpPr>
          <p:spPr>
            <a:xfrm>
              <a:off x="-1418125" y="30190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69" name="TextBox 68"/>
          <p:cNvSpPr txBox="1"/>
          <p:nvPr/>
        </p:nvSpPr>
        <p:spPr>
          <a:xfrm>
            <a:off x="6781800" y="5583964"/>
            <a:ext cx="2298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Enemy Objectives – Control Points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91325" y="5935420"/>
            <a:ext cx="1903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Enemy Objective – Sniper </a:t>
            </a:r>
            <a:r>
              <a:rPr lang="en-US" sz="1000" dirty="0" err="1" smtClean="0">
                <a:solidFill>
                  <a:srgbClr val="FF0000"/>
                </a:solidFill>
              </a:rPr>
              <a:t>Overwatch</a:t>
            </a:r>
            <a:r>
              <a:rPr lang="en-US" sz="1000" dirty="0" smtClean="0">
                <a:solidFill>
                  <a:srgbClr val="FF0000"/>
                </a:solidFill>
              </a:rPr>
              <a:t> and Ambush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91325" y="6381940"/>
            <a:ext cx="23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Enemy Objective – Control Zones To Allow for Extraction of Targets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72" name="Shape 171"/>
          <p:cNvGrpSpPr/>
          <p:nvPr/>
        </p:nvGrpSpPr>
        <p:grpSpPr>
          <a:xfrm>
            <a:off x="6477000" y="4549050"/>
            <a:ext cx="174150" cy="169950"/>
            <a:chOff x="-1503025" y="2938375"/>
            <a:chExt cx="348300" cy="340050"/>
          </a:xfrm>
        </p:grpSpPr>
        <p:sp>
          <p:nvSpPr>
            <p:cNvPr id="73" name="Shape 172"/>
            <p:cNvSpPr/>
            <p:nvPr/>
          </p:nvSpPr>
          <p:spPr>
            <a:xfrm>
              <a:off x="-1503025" y="2938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4" name="Shape 173"/>
            <p:cNvCxnSpPr>
              <a:stCxn id="73" idx="3"/>
            </p:cNvCxnSpPr>
            <p:nvPr/>
          </p:nvCxnSpPr>
          <p:spPr>
            <a:xfrm flipH="1">
              <a:off x="-1329025" y="3108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5" name="Shape 174"/>
            <p:cNvCxnSpPr/>
            <p:nvPr/>
          </p:nvCxnSpPr>
          <p:spPr>
            <a:xfrm flipH="1">
              <a:off x="-1413925" y="3027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6" name="Shape 175"/>
            <p:cNvCxnSpPr/>
            <p:nvPr/>
          </p:nvCxnSpPr>
          <p:spPr>
            <a:xfrm>
              <a:off x="-1418125" y="30190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77" name="TextBox 76"/>
          <p:cNvSpPr txBox="1"/>
          <p:nvPr/>
        </p:nvSpPr>
        <p:spPr>
          <a:xfrm>
            <a:off x="6791325" y="4523779"/>
            <a:ext cx="201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6FF66"/>
                </a:solidFill>
              </a:rPr>
              <a:t>Eliminate </a:t>
            </a:r>
            <a:r>
              <a:rPr lang="en-US" sz="1000" dirty="0" err="1" smtClean="0">
                <a:solidFill>
                  <a:srgbClr val="66FF66"/>
                </a:solidFill>
              </a:rPr>
              <a:t>Weequay</a:t>
            </a:r>
            <a:r>
              <a:rPr lang="en-US" sz="1000" dirty="0" smtClean="0">
                <a:solidFill>
                  <a:srgbClr val="66FF66"/>
                </a:solidFill>
              </a:rPr>
              <a:t> Interference</a:t>
            </a:r>
            <a:endParaRPr lang="en-US" sz="1000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1094275" y="-4799"/>
            <a:ext cx="68580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 OF THE OPERATION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324600" y="533400"/>
            <a:ext cx="2819400" cy="63246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4683D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0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1" i="0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Assault Enemy on </a:t>
            </a:r>
            <a:r>
              <a:rPr lang="en-US" sz="1000" b="1" i="0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Florrum</a:t>
            </a:r>
            <a:r>
              <a:rPr lang="en-US" sz="1000" b="1" i="0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Remove Them while Achieving Objective of control of Undesirables</a:t>
            </a:r>
            <a:endParaRPr sz="1000" b="1" i="0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0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 OF THE OPERATION: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I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Limit </a:t>
            </a:r>
            <a:r>
              <a:rPr lang="en-US" sz="1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Weequay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Interference and Clear Northern Approach</a:t>
            </a:r>
            <a:endParaRPr lang="en-US"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II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Assault Geothermal Plant With Strikes </a:t>
            </a:r>
            <a:r>
              <a:rPr lang="en-US" sz="1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Besh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Cresh</a:t>
            </a:r>
            <a:endParaRPr lang="en-US"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III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Clear Southern Approach and Assault Planetary Ion Cannon </a:t>
            </a:r>
            <a:endParaRPr lang="en-US"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IV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Secure Undesirable Base</a:t>
            </a:r>
            <a:endParaRPr lang="en-US"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0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ENDSTATE: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000" b="1" i="0" u="none" strike="noStrike" cap="none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 Control of Engagement Zone</a:t>
            </a:r>
            <a:endParaRPr sz="1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3400"/>
            <a:ext cx="6324600" cy="632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hape 171"/>
          <p:cNvGrpSpPr/>
          <p:nvPr/>
        </p:nvGrpSpPr>
        <p:grpSpPr>
          <a:xfrm>
            <a:off x="5257800" y="2057400"/>
            <a:ext cx="348300" cy="340050"/>
            <a:chOff x="-1503025" y="2938375"/>
            <a:chExt cx="348300" cy="340050"/>
          </a:xfrm>
        </p:grpSpPr>
        <p:sp>
          <p:nvSpPr>
            <p:cNvPr id="6" name="Shape 172"/>
            <p:cNvSpPr/>
            <p:nvPr/>
          </p:nvSpPr>
          <p:spPr>
            <a:xfrm>
              <a:off x="-1503025" y="2938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173"/>
            <p:cNvCxnSpPr>
              <a:stCxn id="6" idx="3"/>
            </p:cNvCxnSpPr>
            <p:nvPr/>
          </p:nvCxnSpPr>
          <p:spPr>
            <a:xfrm flipH="1">
              <a:off x="-1329025" y="3108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174"/>
            <p:cNvCxnSpPr/>
            <p:nvPr/>
          </p:nvCxnSpPr>
          <p:spPr>
            <a:xfrm flipH="1">
              <a:off x="-1413925" y="3027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175"/>
            <p:cNvCxnSpPr/>
            <p:nvPr/>
          </p:nvCxnSpPr>
          <p:spPr>
            <a:xfrm>
              <a:off x="-1418125" y="30190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0" name="Shape 176"/>
          <p:cNvGrpSpPr/>
          <p:nvPr/>
        </p:nvGrpSpPr>
        <p:grpSpPr>
          <a:xfrm>
            <a:off x="1091974" y="2590800"/>
            <a:ext cx="314150" cy="178350"/>
            <a:chOff x="-2167125" y="2634425"/>
            <a:chExt cx="467400" cy="348300"/>
          </a:xfrm>
        </p:grpSpPr>
        <p:sp>
          <p:nvSpPr>
            <p:cNvPr id="11" name="Shape 177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" name="Shape 178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79"/>
            <p:cNvCxnSpPr/>
            <p:nvPr/>
          </p:nvCxnSpPr>
          <p:spPr>
            <a:xfrm rot="10800000">
              <a:off x="-2167125" y="2634450"/>
              <a:ext cx="459000" cy="33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8" name="Shape 176"/>
          <p:cNvGrpSpPr/>
          <p:nvPr/>
        </p:nvGrpSpPr>
        <p:grpSpPr>
          <a:xfrm>
            <a:off x="3810000" y="5638800"/>
            <a:ext cx="314150" cy="178350"/>
            <a:chOff x="-2167125" y="2634425"/>
            <a:chExt cx="467400" cy="348300"/>
          </a:xfrm>
        </p:grpSpPr>
        <p:sp>
          <p:nvSpPr>
            <p:cNvPr id="19" name="Shape 177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0" name="Shape 178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179"/>
            <p:cNvCxnSpPr/>
            <p:nvPr/>
          </p:nvCxnSpPr>
          <p:spPr>
            <a:xfrm rot="10800000">
              <a:off x="-2167125" y="2634450"/>
              <a:ext cx="459000" cy="33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2" name="Shape 176"/>
          <p:cNvGrpSpPr/>
          <p:nvPr/>
        </p:nvGrpSpPr>
        <p:grpSpPr>
          <a:xfrm>
            <a:off x="2514600" y="3886200"/>
            <a:ext cx="314150" cy="178350"/>
            <a:chOff x="-2167125" y="2634425"/>
            <a:chExt cx="467400" cy="348300"/>
          </a:xfrm>
        </p:grpSpPr>
        <p:sp>
          <p:nvSpPr>
            <p:cNvPr id="23" name="Shape 177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4" name="Shape 178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179"/>
            <p:cNvCxnSpPr/>
            <p:nvPr/>
          </p:nvCxnSpPr>
          <p:spPr>
            <a:xfrm rot="10800000">
              <a:off x="-2167125" y="2634450"/>
              <a:ext cx="459000" cy="33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6" name="Shape 180"/>
          <p:cNvGrpSpPr/>
          <p:nvPr/>
        </p:nvGrpSpPr>
        <p:grpSpPr>
          <a:xfrm>
            <a:off x="3352800" y="3200400"/>
            <a:ext cx="297050" cy="178350"/>
            <a:chOff x="-2150025" y="2634425"/>
            <a:chExt cx="450300" cy="348300"/>
          </a:xfrm>
        </p:grpSpPr>
        <p:sp>
          <p:nvSpPr>
            <p:cNvPr id="27" name="Shape 181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8" name="Shape 182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9" name="Shape 180"/>
          <p:cNvGrpSpPr/>
          <p:nvPr/>
        </p:nvGrpSpPr>
        <p:grpSpPr>
          <a:xfrm>
            <a:off x="4495800" y="2769150"/>
            <a:ext cx="297050" cy="178350"/>
            <a:chOff x="-2150025" y="2634425"/>
            <a:chExt cx="450300" cy="348300"/>
          </a:xfrm>
        </p:grpSpPr>
        <p:sp>
          <p:nvSpPr>
            <p:cNvPr id="30" name="Shape 181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1" name="Shape 182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32" name="Shape 180"/>
          <p:cNvGrpSpPr/>
          <p:nvPr/>
        </p:nvGrpSpPr>
        <p:grpSpPr>
          <a:xfrm>
            <a:off x="3352800" y="4267200"/>
            <a:ext cx="297050" cy="178350"/>
            <a:chOff x="-2150025" y="2634425"/>
            <a:chExt cx="450300" cy="348300"/>
          </a:xfrm>
        </p:grpSpPr>
        <p:sp>
          <p:nvSpPr>
            <p:cNvPr id="33" name="Shape 181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4" name="Shape 182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35" name="Shape 180"/>
          <p:cNvGrpSpPr/>
          <p:nvPr/>
        </p:nvGrpSpPr>
        <p:grpSpPr>
          <a:xfrm>
            <a:off x="3991370" y="4648200"/>
            <a:ext cx="297050" cy="178350"/>
            <a:chOff x="-2150025" y="2634425"/>
            <a:chExt cx="450300" cy="348300"/>
          </a:xfrm>
        </p:grpSpPr>
        <p:sp>
          <p:nvSpPr>
            <p:cNvPr id="36" name="Shape 181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7" name="Shape 182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38" name="Shape 180"/>
          <p:cNvGrpSpPr/>
          <p:nvPr/>
        </p:nvGrpSpPr>
        <p:grpSpPr>
          <a:xfrm>
            <a:off x="5109275" y="4953000"/>
            <a:ext cx="297050" cy="178350"/>
            <a:chOff x="-2150025" y="2634425"/>
            <a:chExt cx="450300" cy="348300"/>
          </a:xfrm>
        </p:grpSpPr>
        <p:sp>
          <p:nvSpPr>
            <p:cNvPr id="39" name="Shape 181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0" name="Shape 182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41" name="Shape 183"/>
          <p:cNvSpPr/>
          <p:nvPr/>
        </p:nvSpPr>
        <p:spPr>
          <a:xfrm>
            <a:off x="1881739" y="2959644"/>
            <a:ext cx="450300" cy="339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184"/>
          <p:cNvSpPr/>
          <p:nvPr/>
        </p:nvSpPr>
        <p:spPr>
          <a:xfrm>
            <a:off x="1965913" y="3061644"/>
            <a:ext cx="247800" cy="1359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183"/>
          <p:cNvSpPr/>
          <p:nvPr/>
        </p:nvSpPr>
        <p:spPr>
          <a:xfrm>
            <a:off x="1406124" y="4184274"/>
            <a:ext cx="450300" cy="339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184"/>
          <p:cNvSpPr/>
          <p:nvPr/>
        </p:nvSpPr>
        <p:spPr>
          <a:xfrm>
            <a:off x="1507374" y="4286274"/>
            <a:ext cx="247800" cy="1359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183"/>
          <p:cNvSpPr/>
          <p:nvPr/>
        </p:nvSpPr>
        <p:spPr>
          <a:xfrm>
            <a:off x="2478943" y="4814225"/>
            <a:ext cx="450300" cy="339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184"/>
          <p:cNvSpPr/>
          <p:nvPr/>
        </p:nvSpPr>
        <p:spPr>
          <a:xfrm>
            <a:off x="2580193" y="4916225"/>
            <a:ext cx="247800" cy="1359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" name="Elbow Connector 2"/>
          <p:cNvCxnSpPr/>
          <p:nvPr/>
        </p:nvCxnSpPr>
        <p:spPr>
          <a:xfrm rot="16200000" flipH="1">
            <a:off x="419883" y="1713716"/>
            <a:ext cx="797100" cy="570067"/>
          </a:xfrm>
          <a:prstGeom prst="bent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62686" y="2738391"/>
            <a:ext cx="941425" cy="782406"/>
          </a:xfrm>
          <a:prstGeom prst="bent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28251" y="3763102"/>
            <a:ext cx="201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6FF66"/>
                </a:solidFill>
              </a:rPr>
              <a:t>Eliminate </a:t>
            </a:r>
            <a:r>
              <a:rPr lang="en-US" sz="1000" dirty="0" err="1" smtClean="0">
                <a:solidFill>
                  <a:srgbClr val="66FF66"/>
                </a:solidFill>
              </a:rPr>
              <a:t>Weequay</a:t>
            </a:r>
            <a:r>
              <a:rPr lang="en-US" sz="1000" dirty="0" smtClean="0">
                <a:solidFill>
                  <a:srgbClr val="66FF66"/>
                </a:solidFill>
              </a:rPr>
              <a:t> </a:t>
            </a:r>
            <a:r>
              <a:rPr lang="en-US" sz="1000" dirty="0" smtClean="0">
                <a:solidFill>
                  <a:srgbClr val="66FF66"/>
                </a:solidFill>
              </a:rPr>
              <a:t>Interference</a:t>
            </a:r>
            <a:endParaRPr lang="en-US" sz="1000" dirty="0">
              <a:solidFill>
                <a:srgbClr val="66FF66"/>
              </a:solidFill>
            </a:endParaRPr>
          </a:p>
        </p:txBody>
      </p:sp>
      <p:grpSp>
        <p:nvGrpSpPr>
          <p:cNvPr id="49" name="Shape 171"/>
          <p:cNvGrpSpPr/>
          <p:nvPr/>
        </p:nvGrpSpPr>
        <p:grpSpPr>
          <a:xfrm>
            <a:off x="6434550" y="3805887"/>
            <a:ext cx="174150" cy="169950"/>
            <a:chOff x="-1503025" y="2938375"/>
            <a:chExt cx="348300" cy="340050"/>
          </a:xfrm>
        </p:grpSpPr>
        <p:sp>
          <p:nvSpPr>
            <p:cNvPr id="50" name="Shape 172"/>
            <p:cNvSpPr/>
            <p:nvPr/>
          </p:nvSpPr>
          <p:spPr>
            <a:xfrm>
              <a:off x="-1503025" y="2938375"/>
              <a:ext cx="348300" cy="339900"/>
            </a:xfrm>
            <a:prstGeom prst="diamond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1" name="Shape 173"/>
            <p:cNvCxnSpPr>
              <a:stCxn id="50" idx="3"/>
            </p:cNvCxnSpPr>
            <p:nvPr/>
          </p:nvCxnSpPr>
          <p:spPr>
            <a:xfrm flipH="1">
              <a:off x="-1329025" y="3108325"/>
              <a:ext cx="174300" cy="1701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2" name="Shape 174"/>
            <p:cNvCxnSpPr/>
            <p:nvPr/>
          </p:nvCxnSpPr>
          <p:spPr>
            <a:xfrm flipH="1">
              <a:off x="-1413925" y="3027625"/>
              <a:ext cx="170100" cy="1614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3" name="Shape 175"/>
            <p:cNvCxnSpPr/>
            <p:nvPr/>
          </p:nvCxnSpPr>
          <p:spPr>
            <a:xfrm>
              <a:off x="-1418125" y="3019075"/>
              <a:ext cx="178500" cy="17850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54" name="Shape 176"/>
          <p:cNvGrpSpPr/>
          <p:nvPr/>
        </p:nvGrpSpPr>
        <p:grpSpPr>
          <a:xfrm>
            <a:off x="6434550" y="5131350"/>
            <a:ext cx="284463" cy="192326"/>
            <a:chOff x="-2167125" y="2634425"/>
            <a:chExt cx="467400" cy="348300"/>
          </a:xfrm>
        </p:grpSpPr>
        <p:sp>
          <p:nvSpPr>
            <p:cNvPr id="55" name="Shape 177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6" name="Shape 178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7" name="Shape 179"/>
            <p:cNvCxnSpPr/>
            <p:nvPr/>
          </p:nvCxnSpPr>
          <p:spPr>
            <a:xfrm rot="10800000">
              <a:off x="-2167125" y="2634450"/>
              <a:ext cx="459000" cy="33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58" name="Shape 180"/>
          <p:cNvGrpSpPr/>
          <p:nvPr/>
        </p:nvGrpSpPr>
        <p:grpSpPr>
          <a:xfrm>
            <a:off x="6469378" y="5812849"/>
            <a:ext cx="274057" cy="192326"/>
            <a:chOff x="-2150025" y="2634425"/>
            <a:chExt cx="450300" cy="348300"/>
          </a:xfrm>
        </p:grpSpPr>
        <p:sp>
          <p:nvSpPr>
            <p:cNvPr id="59" name="Shape 181"/>
            <p:cNvSpPr/>
            <p:nvPr/>
          </p:nvSpPr>
          <p:spPr>
            <a:xfrm>
              <a:off x="-2150025" y="2634425"/>
              <a:ext cx="450300" cy="339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60" name="Shape 182"/>
            <p:cNvCxnSpPr/>
            <p:nvPr/>
          </p:nvCxnSpPr>
          <p:spPr>
            <a:xfrm flipH="1">
              <a:off x="-2150025" y="2634425"/>
              <a:ext cx="450300" cy="348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61" name="Shape 183"/>
          <p:cNvSpPr/>
          <p:nvPr/>
        </p:nvSpPr>
        <p:spPr>
          <a:xfrm>
            <a:off x="6479100" y="6459688"/>
            <a:ext cx="274057" cy="187688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184"/>
          <p:cNvSpPr/>
          <p:nvPr/>
        </p:nvSpPr>
        <p:spPr>
          <a:xfrm>
            <a:off x="6540721" y="6526447"/>
            <a:ext cx="150813" cy="75042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6821539" y="5072832"/>
            <a:ext cx="1994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FF"/>
                </a:solidFill>
              </a:rPr>
              <a:t>Control Points</a:t>
            </a:r>
            <a:endParaRPr lang="en-US" sz="1000" dirty="0">
              <a:solidFill>
                <a:srgbClr val="3333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9639" y="5754316"/>
            <a:ext cx="2457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FF"/>
                </a:solidFill>
              </a:rPr>
              <a:t>Clear Assault Routes</a:t>
            </a:r>
            <a:endParaRPr lang="en-US" sz="1000" dirty="0">
              <a:solidFill>
                <a:srgbClr val="3333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9639" y="6353477"/>
            <a:ext cx="375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FF"/>
                </a:solidFill>
              </a:rPr>
              <a:t>Control Zones </a:t>
            </a:r>
          </a:p>
          <a:p>
            <a:r>
              <a:rPr lang="en-US" sz="1000" dirty="0" smtClean="0">
                <a:solidFill>
                  <a:srgbClr val="3333FF"/>
                </a:solidFill>
              </a:rPr>
              <a:t>To Allow For Assault and Extraction</a:t>
            </a:r>
            <a:endParaRPr lang="en-US" sz="1000" dirty="0">
              <a:solidFill>
                <a:srgbClr val="3333FF"/>
              </a:solidFill>
            </a:endParaRPr>
          </a:p>
        </p:txBody>
      </p:sp>
      <p:pic>
        <p:nvPicPr>
          <p:cNvPr id="2" name="PlagBP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5447325" y="2516668"/>
            <a:ext cx="304800" cy="274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2815736"/>
            <a:ext cx="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3333FF"/>
                </a:solidFill>
              </a:rPr>
              <a:t>Aurek</a:t>
            </a:r>
            <a:endParaRPr lang="en-US" sz="1000" dirty="0" smtClean="0">
              <a:solidFill>
                <a:srgbClr val="3333FF"/>
              </a:solidFill>
            </a:endParaRPr>
          </a:p>
          <a:p>
            <a:pPr algn="ctr"/>
            <a:r>
              <a:rPr lang="en-US" sz="1000" dirty="0" smtClean="0">
                <a:solidFill>
                  <a:srgbClr val="3333FF"/>
                </a:solidFill>
              </a:rPr>
              <a:t>Insertion</a:t>
            </a:r>
            <a:endParaRPr lang="en-US" sz="1000" dirty="0">
              <a:solidFill>
                <a:srgbClr val="3333FF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04800" y="1371600"/>
            <a:ext cx="381000" cy="228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86" y="990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3333FF"/>
                </a:solidFill>
              </a:rPr>
              <a:t>Besh</a:t>
            </a:r>
            <a:endParaRPr lang="en-US" sz="1000" dirty="0" smtClean="0">
              <a:solidFill>
                <a:srgbClr val="3333FF"/>
              </a:solidFill>
            </a:endParaRPr>
          </a:p>
          <a:p>
            <a:pPr algn="ctr"/>
            <a:r>
              <a:rPr lang="en-US" sz="1000" dirty="0" smtClean="0">
                <a:solidFill>
                  <a:srgbClr val="3333FF"/>
                </a:solidFill>
              </a:rPr>
              <a:t>Insertion</a:t>
            </a:r>
            <a:endParaRPr lang="en-US" sz="1000" dirty="0">
              <a:solidFill>
                <a:srgbClr val="3333FF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152400" y="3287424"/>
            <a:ext cx="342900" cy="2333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extBox 287"/>
          <p:cNvSpPr txBox="1"/>
          <p:nvPr/>
        </p:nvSpPr>
        <p:spPr>
          <a:xfrm>
            <a:off x="0" y="36957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3333FF"/>
                </a:solidFill>
              </a:rPr>
              <a:t>Cresh</a:t>
            </a:r>
            <a:endParaRPr lang="en-US" sz="1000" dirty="0" smtClean="0">
              <a:solidFill>
                <a:srgbClr val="3333FF"/>
              </a:solidFill>
            </a:endParaRPr>
          </a:p>
          <a:p>
            <a:pPr algn="ctr"/>
            <a:r>
              <a:rPr lang="en-US" sz="1000" dirty="0" smtClean="0">
                <a:solidFill>
                  <a:srgbClr val="3333FF"/>
                </a:solidFill>
              </a:rPr>
              <a:t>Insertion</a:t>
            </a:r>
            <a:endParaRPr lang="en-US" sz="1000" dirty="0">
              <a:solidFill>
                <a:srgbClr val="3333FF"/>
              </a:solidFill>
            </a:endParaRPr>
          </a:p>
        </p:txBody>
      </p:sp>
      <p:sp>
        <p:nvSpPr>
          <p:cNvPr id="292" name="Isosceles Triangle 291"/>
          <p:cNvSpPr/>
          <p:nvPr/>
        </p:nvSpPr>
        <p:spPr>
          <a:xfrm>
            <a:off x="5599725" y="5906693"/>
            <a:ext cx="285075" cy="263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Box 292"/>
          <p:cNvSpPr txBox="1"/>
          <p:nvPr/>
        </p:nvSpPr>
        <p:spPr>
          <a:xfrm>
            <a:off x="5431950" y="6248400"/>
            <a:ext cx="74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333FF"/>
                </a:solidFill>
              </a:rPr>
              <a:t>Dorn</a:t>
            </a:r>
          </a:p>
          <a:p>
            <a:pPr algn="ctr"/>
            <a:r>
              <a:rPr lang="en-US" sz="1000" dirty="0" smtClean="0">
                <a:solidFill>
                  <a:srgbClr val="3333FF"/>
                </a:solidFill>
              </a:rPr>
              <a:t>Insertion</a:t>
            </a:r>
            <a:endParaRPr lang="en-US" sz="1000" dirty="0">
              <a:solidFill>
                <a:srgbClr val="3333FF"/>
              </a:solidFill>
            </a:endParaRPr>
          </a:p>
        </p:txBody>
      </p:sp>
      <p:cxnSp>
        <p:nvCxnSpPr>
          <p:cNvPr id="72" name="Elbow Connector 71"/>
          <p:cNvCxnSpPr/>
          <p:nvPr/>
        </p:nvCxnSpPr>
        <p:spPr>
          <a:xfrm rot="10800000" flipV="1">
            <a:off x="2220031" y="2869089"/>
            <a:ext cx="3179937" cy="385110"/>
          </a:xfrm>
          <a:prstGeom prst="bent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>
            <a:off x="3157047" y="4302736"/>
            <a:ext cx="2290279" cy="828628"/>
          </a:xfrm>
          <a:prstGeom prst="curved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V="1">
            <a:off x="5141445" y="5448390"/>
            <a:ext cx="875155" cy="124039"/>
          </a:xfrm>
          <a:prstGeom prst="bent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0800000" flipV="1">
            <a:off x="1955437" y="4351612"/>
            <a:ext cx="1048931" cy="2612"/>
          </a:xfrm>
          <a:prstGeom prst="bent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5400000">
            <a:off x="1635526" y="4633129"/>
            <a:ext cx="1697800" cy="1037019"/>
          </a:xfrm>
          <a:prstGeom prst="curved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7"/>
          <p:cNvCxnSpPr/>
          <p:nvPr/>
        </p:nvCxnSpPr>
        <p:spPr>
          <a:xfrm>
            <a:off x="1965918" y="6038287"/>
            <a:ext cx="1386882" cy="210113"/>
          </a:xfrm>
          <a:prstGeom prst="curved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87"/>
          <p:cNvCxnSpPr/>
          <p:nvPr/>
        </p:nvCxnSpPr>
        <p:spPr>
          <a:xfrm rot="5400000" flipH="1" flipV="1">
            <a:off x="3312413" y="5927338"/>
            <a:ext cx="445814" cy="345989"/>
          </a:xfrm>
          <a:prstGeom prst="curvedConnector3">
            <a:avLst/>
          </a:prstGeom>
          <a:ln>
            <a:solidFill>
              <a:srgbClr val="380A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4450200" y="2027295"/>
            <a:ext cx="80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3333FF"/>
                </a:solidFill>
              </a:rPr>
              <a:t>Weequay</a:t>
            </a:r>
            <a:endParaRPr lang="en-US" sz="1000" dirty="0" smtClean="0">
              <a:solidFill>
                <a:srgbClr val="3333FF"/>
              </a:solidFill>
            </a:endParaRPr>
          </a:p>
          <a:p>
            <a:r>
              <a:rPr lang="en-US" sz="1000" dirty="0" smtClean="0">
                <a:solidFill>
                  <a:srgbClr val="3333FF"/>
                </a:solidFill>
              </a:rPr>
              <a:t>Interdiction</a:t>
            </a:r>
            <a:endParaRPr lang="en-US" sz="1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6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4" grpId="0"/>
      <p:bldP spid="15" grpId="0" animBg="1"/>
      <p:bldP spid="16" grpId="0"/>
      <p:bldP spid="17" grpId="0" animBg="1"/>
      <p:bldP spid="288" grpId="0"/>
      <p:bldP spid="292" grpId="0" animBg="1"/>
      <p:bldP spid="293" grpId="0"/>
      <p:bldP spid="3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726</Words>
  <Application>Microsoft Office PowerPoint</Application>
  <PresentationFormat>On-screen Show (4:3)</PresentationFormat>
  <Paragraphs>235</Paragraphs>
  <Slides>6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23</cp:revision>
  <dcterms:modified xsi:type="dcterms:W3CDTF">2016-04-10T16:09:22Z</dcterms:modified>
</cp:coreProperties>
</file>