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2" r:id="rId6"/>
    <p:sldId id="259"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F4ABB21-6F18-4DA6-BEA6-B99AC9C7E9DF}">
          <p14:sldIdLst>
            <p14:sldId id="256"/>
            <p14:sldId id="257"/>
            <p14:sldId id="258"/>
            <p14:sldId id="260"/>
            <p14:sldId id="262"/>
            <p14:sldId id="259"/>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FF0000"/>
    <a:srgbClr val="29AF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0C20F2-62FE-4F0D-B972-C32C937D9C56}" type="datetimeFigureOut">
              <a:rPr lang="en-CA" smtClean="0"/>
              <a:t>2016-10-30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155015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0C20F2-62FE-4F0D-B972-C32C937D9C56}" type="datetimeFigureOut">
              <a:rPr lang="en-CA" smtClean="0"/>
              <a:t>2016-10-30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327476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0C20F2-62FE-4F0D-B972-C32C937D9C56}" type="datetimeFigureOut">
              <a:rPr lang="en-CA" smtClean="0"/>
              <a:t>2016-10-30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162750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0C20F2-62FE-4F0D-B972-C32C937D9C56}" type="datetimeFigureOut">
              <a:rPr lang="en-CA" smtClean="0"/>
              <a:t>2016-10-30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70907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0C20F2-62FE-4F0D-B972-C32C937D9C56}" type="datetimeFigureOut">
              <a:rPr lang="en-CA" smtClean="0"/>
              <a:t>2016-10-30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51822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0C20F2-62FE-4F0D-B972-C32C937D9C56}" type="datetimeFigureOut">
              <a:rPr lang="en-CA" smtClean="0"/>
              <a:t>2016-10-30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253514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0C20F2-62FE-4F0D-B972-C32C937D9C56}" type="datetimeFigureOut">
              <a:rPr lang="en-CA" smtClean="0"/>
              <a:t>2016-10-30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19724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0C20F2-62FE-4F0D-B972-C32C937D9C56}" type="datetimeFigureOut">
              <a:rPr lang="en-CA" smtClean="0"/>
              <a:t>2016-10-30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508484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C20F2-62FE-4F0D-B972-C32C937D9C56}" type="datetimeFigureOut">
              <a:rPr lang="en-CA" smtClean="0"/>
              <a:t>2016-10-30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9385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0C20F2-62FE-4F0D-B972-C32C937D9C56}" type="datetimeFigureOut">
              <a:rPr lang="en-CA" smtClean="0"/>
              <a:t>2016-10-30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4022154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0C20F2-62FE-4F0D-B972-C32C937D9C56}" type="datetimeFigureOut">
              <a:rPr lang="en-CA" smtClean="0"/>
              <a:t>2016-10-30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6D3C82-1093-46D1-8C2D-C7BAC1612303}" type="slidenum">
              <a:rPr lang="en-CA" smtClean="0"/>
              <a:t>‹#›</a:t>
            </a:fld>
            <a:endParaRPr lang="en-CA"/>
          </a:p>
        </p:txBody>
      </p:sp>
    </p:spTree>
    <p:extLst>
      <p:ext uri="{BB962C8B-B14F-4D97-AF65-F5344CB8AC3E}">
        <p14:creationId xmlns:p14="http://schemas.microsoft.com/office/powerpoint/2010/main" val="414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C20F2-62FE-4F0D-B972-C32C937D9C56}" type="datetimeFigureOut">
              <a:rPr lang="en-CA" smtClean="0"/>
              <a:t>2016-10-30</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D3C82-1093-46D1-8C2D-C7BAC1612303}" type="slidenum">
              <a:rPr lang="en-CA" smtClean="0"/>
              <a:t>‹#›</a:t>
            </a:fld>
            <a:endParaRPr lang="en-CA"/>
          </a:p>
        </p:txBody>
      </p:sp>
    </p:spTree>
    <p:extLst>
      <p:ext uri="{BB962C8B-B14F-4D97-AF65-F5344CB8AC3E}">
        <p14:creationId xmlns:p14="http://schemas.microsoft.com/office/powerpoint/2010/main" val="10235931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399"/>
            <a:ext cx="9144000" cy="2595563"/>
          </a:xfrm>
        </p:spPr>
        <p:txBody>
          <a:bodyPr anchor="t">
            <a:normAutofit/>
          </a:bodyPr>
          <a:lstStyle/>
          <a:p>
            <a:r>
              <a:rPr lang="en-CA" sz="4400" dirty="0" smtClean="0">
                <a:latin typeface="Arial Black" panose="020B0A04020102020204" pitchFamily="34" charset="0"/>
              </a:rPr>
              <a:t/>
            </a:r>
            <a:br>
              <a:rPr lang="en-CA" sz="4400" dirty="0" smtClean="0">
                <a:latin typeface="Arial Black" panose="020B0A04020102020204" pitchFamily="34" charset="0"/>
              </a:rPr>
            </a:br>
            <a:r>
              <a:rPr lang="en-CA" sz="4400" dirty="0" smtClean="0">
                <a:latin typeface="Arial Black" panose="020B0A04020102020204" pitchFamily="34" charset="0"/>
              </a:rPr>
              <a:t>AFTERMATH</a:t>
            </a:r>
            <a:br>
              <a:rPr lang="en-CA" sz="4400" dirty="0" smtClean="0">
                <a:latin typeface="Arial Black" panose="020B0A04020102020204" pitchFamily="34" charset="0"/>
              </a:rPr>
            </a:br>
            <a:r>
              <a:rPr lang="en-CA" sz="4400" dirty="0">
                <a:latin typeface="Arial Black" panose="020B0A04020102020204" pitchFamily="34" charset="0"/>
              </a:rPr>
              <a:t/>
            </a:r>
            <a:br>
              <a:rPr lang="en-CA" sz="4400" dirty="0">
                <a:latin typeface="Arial Black" panose="020B0A04020102020204" pitchFamily="34" charset="0"/>
              </a:rPr>
            </a:br>
            <a:r>
              <a:rPr lang="en-CA" sz="1800" dirty="0" smtClean="0">
                <a:latin typeface="Arial Black" panose="020B0A04020102020204" pitchFamily="34" charset="0"/>
              </a:rPr>
              <a:t/>
            </a:r>
            <a:br>
              <a:rPr lang="en-CA" sz="1800" dirty="0" smtClean="0">
                <a:latin typeface="Arial Black" panose="020B0A04020102020204" pitchFamily="34" charset="0"/>
              </a:rPr>
            </a:br>
            <a:r>
              <a:rPr lang="en-CA" sz="1800" dirty="0" smtClean="0">
                <a:latin typeface="Arial Black" panose="020B0A04020102020204" pitchFamily="34" charset="0"/>
              </a:rPr>
              <a:t>OP Piercing Trident</a:t>
            </a:r>
            <a:endParaRPr lang="en-CA" sz="1800" dirty="0">
              <a:latin typeface="Arial Black" panose="020B0A04020102020204" pitchFamily="34" charset="0"/>
            </a:endParaRPr>
          </a:p>
        </p:txBody>
      </p:sp>
      <p:sp>
        <p:nvSpPr>
          <p:cNvPr id="3" name="Subtitle 2"/>
          <p:cNvSpPr>
            <a:spLocks noGrp="1"/>
          </p:cNvSpPr>
          <p:nvPr>
            <p:ph type="subTitle" idx="1"/>
          </p:nvPr>
        </p:nvSpPr>
        <p:spPr>
          <a:xfrm>
            <a:off x="1524000" y="4950823"/>
            <a:ext cx="9144000" cy="1672046"/>
          </a:xfrm>
        </p:spPr>
        <p:txBody>
          <a:bodyPr>
            <a:normAutofit fontScale="92500" lnSpcReduction="10000"/>
          </a:bodyPr>
          <a:lstStyle/>
          <a:p>
            <a:pPr>
              <a:lnSpc>
                <a:spcPct val="100000"/>
              </a:lnSpc>
              <a:spcBef>
                <a:spcPts val="0"/>
              </a:spcBef>
            </a:pPr>
            <a:r>
              <a:rPr lang="en-CA" sz="1700" dirty="0" err="1">
                <a:latin typeface="Arial Black" panose="020B0A04020102020204" pitchFamily="34" charset="0"/>
              </a:rPr>
              <a:t>Taranae</a:t>
            </a:r>
            <a:r>
              <a:rPr lang="en-CA" sz="1700" dirty="0">
                <a:latin typeface="Arial Black" panose="020B0A04020102020204" pitchFamily="34" charset="0"/>
              </a:rPr>
              <a:t> Rhode (#13721</a:t>
            </a:r>
            <a:r>
              <a:rPr lang="en-CA" sz="1700" dirty="0" smtClean="0">
                <a:latin typeface="Arial Black" panose="020B0A04020102020204" pitchFamily="34" charset="0"/>
              </a:rPr>
              <a:t>)</a:t>
            </a:r>
          </a:p>
          <a:p>
            <a:pPr>
              <a:lnSpc>
                <a:spcPct val="100000"/>
              </a:lnSpc>
              <a:spcBef>
                <a:spcPts val="0"/>
              </a:spcBef>
            </a:pPr>
            <a:r>
              <a:rPr lang="en-CA" sz="1700" dirty="0" smtClean="0">
                <a:latin typeface="Arial Black" panose="020B0A04020102020204" pitchFamily="34" charset="0"/>
              </a:rPr>
              <a:t> </a:t>
            </a:r>
            <a:r>
              <a:rPr lang="en-CA" sz="1700" dirty="0" err="1" smtClean="0">
                <a:latin typeface="Arial Black" panose="020B0A04020102020204" pitchFamily="34" charset="0"/>
              </a:rPr>
              <a:t>Kul'tak</a:t>
            </a:r>
            <a:r>
              <a:rPr lang="en-CA" sz="1700" dirty="0" smtClean="0">
                <a:latin typeface="Arial Black" panose="020B0A04020102020204" pitchFamily="34" charset="0"/>
              </a:rPr>
              <a:t> </a:t>
            </a:r>
            <a:r>
              <a:rPr lang="en-CA" sz="1700" dirty="0" err="1">
                <a:latin typeface="Arial Black" panose="020B0A04020102020204" pitchFamily="34" charset="0"/>
              </a:rPr>
              <a:t>Drol</a:t>
            </a:r>
            <a:r>
              <a:rPr lang="en-CA" sz="1700" dirty="0">
                <a:latin typeface="Arial Black" panose="020B0A04020102020204" pitchFamily="34" charset="0"/>
              </a:rPr>
              <a:t> (#13819</a:t>
            </a:r>
            <a:r>
              <a:rPr lang="en-CA" sz="1700" dirty="0" smtClean="0">
                <a:latin typeface="Arial Black" panose="020B0A04020102020204" pitchFamily="34" charset="0"/>
              </a:rPr>
              <a:t>) </a:t>
            </a:r>
          </a:p>
          <a:p>
            <a:pPr>
              <a:lnSpc>
                <a:spcPct val="100000"/>
              </a:lnSpc>
              <a:spcBef>
                <a:spcPts val="0"/>
              </a:spcBef>
            </a:pPr>
            <a:r>
              <a:rPr lang="en-CA" sz="1700" dirty="0" err="1" smtClean="0">
                <a:latin typeface="Arial Black" panose="020B0A04020102020204" pitchFamily="34" charset="0"/>
              </a:rPr>
              <a:t>blackhawk</a:t>
            </a:r>
            <a:r>
              <a:rPr lang="en-CA" sz="1700" dirty="0" smtClean="0">
                <a:latin typeface="Arial Black" panose="020B0A04020102020204" pitchFamily="34" charset="0"/>
              </a:rPr>
              <a:t> </a:t>
            </a:r>
            <a:r>
              <a:rPr lang="en-CA" sz="1700" dirty="0">
                <a:latin typeface="Arial Black" panose="020B0A04020102020204" pitchFamily="34" charset="0"/>
              </a:rPr>
              <a:t>(#14299</a:t>
            </a:r>
            <a:r>
              <a:rPr lang="en-CA" sz="1700" dirty="0" smtClean="0">
                <a:latin typeface="Arial Black" panose="020B0A04020102020204" pitchFamily="34" charset="0"/>
              </a:rPr>
              <a:t>) </a:t>
            </a:r>
          </a:p>
          <a:p>
            <a:pPr>
              <a:lnSpc>
                <a:spcPct val="100000"/>
              </a:lnSpc>
              <a:spcBef>
                <a:spcPts val="0"/>
              </a:spcBef>
            </a:pPr>
            <a:r>
              <a:rPr lang="en-CA" sz="1700" dirty="0" err="1" smtClean="0">
                <a:latin typeface="Arial Black" panose="020B0A04020102020204" pitchFamily="34" charset="0"/>
              </a:rPr>
              <a:t>Laren</a:t>
            </a:r>
            <a:r>
              <a:rPr lang="en-CA" sz="1700" dirty="0" smtClean="0">
                <a:latin typeface="Arial Black" panose="020B0A04020102020204" pitchFamily="34" charset="0"/>
              </a:rPr>
              <a:t> </a:t>
            </a:r>
            <a:r>
              <a:rPr lang="en-CA" sz="1700" dirty="0" err="1">
                <a:latin typeface="Arial Black" panose="020B0A04020102020204" pitchFamily="34" charset="0"/>
              </a:rPr>
              <a:t>Uscot</a:t>
            </a:r>
            <a:r>
              <a:rPr lang="en-CA" sz="1700" dirty="0">
                <a:latin typeface="Arial Black" panose="020B0A04020102020204" pitchFamily="34" charset="0"/>
              </a:rPr>
              <a:t> (#</a:t>
            </a:r>
            <a:r>
              <a:rPr lang="en-CA" sz="1700" dirty="0" smtClean="0">
                <a:latin typeface="Arial Black" panose="020B0A04020102020204" pitchFamily="34" charset="0"/>
              </a:rPr>
              <a:t>12946)</a:t>
            </a:r>
          </a:p>
          <a:p>
            <a:pPr>
              <a:lnSpc>
                <a:spcPct val="100000"/>
              </a:lnSpc>
              <a:spcBef>
                <a:spcPts val="0"/>
              </a:spcBef>
            </a:pPr>
            <a:r>
              <a:rPr lang="en-CA" sz="1700" dirty="0" err="1" smtClean="0">
                <a:latin typeface="Arial Black" panose="020B0A04020102020204" pitchFamily="34" charset="0"/>
              </a:rPr>
              <a:t>Ranarr</a:t>
            </a:r>
            <a:r>
              <a:rPr lang="en-CA" sz="1700" dirty="0" smtClean="0">
                <a:latin typeface="Arial Black" panose="020B0A04020102020204" pitchFamily="34" charset="0"/>
              </a:rPr>
              <a:t> </a:t>
            </a:r>
            <a:r>
              <a:rPr lang="en-CA" sz="1700" dirty="0">
                <a:latin typeface="Arial Black" panose="020B0A04020102020204" pitchFamily="34" charset="0"/>
              </a:rPr>
              <a:t>Kul (#14229</a:t>
            </a:r>
            <a:r>
              <a:rPr lang="en-CA" sz="1600" dirty="0">
                <a:latin typeface="Arial Black" panose="020B0A04020102020204" pitchFamily="34" charset="0"/>
              </a:rPr>
              <a:t>)</a:t>
            </a:r>
            <a:endParaRPr lang="en-CA" sz="1600" dirty="0">
              <a:latin typeface="Arial Black" panose="020B0A04020102020204" pitchFamily="34" charset="0"/>
            </a:endParaRPr>
          </a:p>
          <a:p>
            <a:pPr>
              <a:lnSpc>
                <a:spcPct val="100000"/>
              </a:lnSpc>
              <a:spcBef>
                <a:spcPts val="0"/>
              </a:spcBef>
            </a:pPr>
            <a:r>
              <a:rPr lang="en-CA" sz="1600" dirty="0">
                <a:latin typeface="Arial Black" panose="020B0A04020102020204" pitchFamily="34" charset="0"/>
              </a:rPr>
              <a:t/>
            </a:r>
            <a:br>
              <a:rPr lang="en-CA" sz="1600" dirty="0">
                <a:latin typeface="Arial Black" panose="020B0A04020102020204" pitchFamily="34" charset="0"/>
              </a:rPr>
            </a:br>
            <a:endParaRPr lang="en-CA" sz="1600" dirty="0">
              <a:latin typeface="Arial Black" panose="020B0A04020102020204" pitchFamily="34" charset="0"/>
            </a:endParaRPr>
          </a:p>
          <a:p>
            <a:endParaRPr lang="en-CA" sz="1600" dirty="0"/>
          </a:p>
        </p:txBody>
      </p:sp>
      <p:sp>
        <p:nvSpPr>
          <p:cNvPr id="4" name="TextBox 3"/>
          <p:cNvSpPr txBox="1"/>
          <p:nvPr/>
        </p:nvSpPr>
        <p:spPr>
          <a:xfrm>
            <a:off x="168811" y="221063"/>
            <a:ext cx="11802794" cy="849086"/>
          </a:xfrm>
          <a:prstGeom prst="rect">
            <a:avLst/>
          </a:prstGeom>
          <a:solidFill>
            <a:schemeClr val="bg1">
              <a:lumMod val="65000"/>
              <a:lumOff val="35000"/>
            </a:schemeClr>
          </a:solidFill>
        </p:spPr>
        <p:txBody>
          <a:bodyPr wrap="square" rtlCol="0">
            <a:spAutoFit/>
          </a:bodyPr>
          <a:lstStyle/>
          <a:p>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5362" y="182947"/>
            <a:ext cx="803763" cy="91138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3792" y="210618"/>
            <a:ext cx="814535" cy="859531"/>
          </a:xfrm>
          <a:prstGeom prst="rect">
            <a:avLst/>
          </a:prstGeom>
          <a:noFill/>
        </p:spPr>
      </p:pic>
      <p:sp>
        <p:nvSpPr>
          <p:cNvPr id="7" name="TextBox 6"/>
          <p:cNvSpPr txBox="1"/>
          <p:nvPr/>
        </p:nvSpPr>
        <p:spPr>
          <a:xfrm>
            <a:off x="323557" y="492369"/>
            <a:ext cx="3910818" cy="338554"/>
          </a:xfrm>
          <a:prstGeom prst="rect">
            <a:avLst/>
          </a:prstGeom>
          <a:noFill/>
        </p:spPr>
        <p:txBody>
          <a:bodyPr wrap="square" rtlCol="0">
            <a:spAutoFit/>
          </a:bodyPr>
          <a:lstStyle/>
          <a:p>
            <a:pPr algn="ctr"/>
            <a:r>
              <a:rPr lang="en-CA" sz="1600" dirty="0" smtClean="0">
                <a:latin typeface="Arial Black" panose="020B0A04020102020204" pitchFamily="34" charset="0"/>
              </a:rPr>
              <a:t>0915 ZULU | AFTERMATH </a:t>
            </a:r>
            <a:endParaRPr lang="en-CA" sz="1600" dirty="0">
              <a:latin typeface="Arial Black" panose="020B0A04020102020204" pitchFamily="34" charset="0"/>
            </a:endParaRPr>
          </a:p>
        </p:txBody>
      </p:sp>
      <p:sp>
        <p:nvSpPr>
          <p:cNvPr id="9" name="TextBox 8"/>
          <p:cNvSpPr txBox="1"/>
          <p:nvPr/>
        </p:nvSpPr>
        <p:spPr>
          <a:xfrm>
            <a:off x="7906044" y="492369"/>
            <a:ext cx="3812344" cy="338554"/>
          </a:xfrm>
          <a:prstGeom prst="rect">
            <a:avLst/>
          </a:prstGeom>
          <a:noFill/>
        </p:spPr>
        <p:txBody>
          <a:bodyPr wrap="square" rtlCol="0">
            <a:spAutoFit/>
          </a:bodyPr>
          <a:lstStyle/>
          <a:p>
            <a:pPr algn="r"/>
            <a:r>
              <a:rPr lang="en-CA" sz="1600" dirty="0" smtClean="0">
                <a:latin typeface="Arial Black" panose="020B0A04020102020204" pitchFamily="34" charset="0"/>
              </a:rPr>
              <a:t>JOINT OP COMMAND – PG. 1</a:t>
            </a:r>
            <a:endParaRPr lang="en-CA" sz="1600" dirty="0">
              <a:latin typeface="Arial Black" panose="020B0A04020102020204" pitchFamily="34" charset="0"/>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5542" y="196879"/>
            <a:ext cx="767042" cy="873270"/>
          </a:xfrm>
          <a:prstGeom prst="rect">
            <a:avLst/>
          </a:prstGeom>
        </p:spPr>
      </p:pic>
    </p:spTree>
    <p:extLst>
      <p:ext uri="{BB962C8B-B14F-4D97-AF65-F5344CB8AC3E}">
        <p14:creationId xmlns:p14="http://schemas.microsoft.com/office/powerpoint/2010/main" val="344783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fontAlgn="base">
              <a:buNone/>
            </a:pPr>
            <a:r>
              <a:rPr lang="en-CA" u="sng" dirty="0" smtClean="0">
                <a:latin typeface="Arial" panose="020B0604020202020204" pitchFamily="34" charset="0"/>
                <a:cs typeface="Arial" panose="020B0604020202020204" pitchFamily="34" charset="0"/>
              </a:rPr>
              <a:t>Situation</a:t>
            </a:r>
            <a:r>
              <a:rPr lang="en-CA" dirty="0">
                <a:latin typeface="Arial" panose="020B0604020202020204" pitchFamily="34" charset="0"/>
                <a:cs typeface="Arial" panose="020B0604020202020204" pitchFamily="34" charset="0"/>
              </a:rPr>
              <a:t/>
            </a:r>
            <a:br>
              <a:rPr lang="en-CA" dirty="0">
                <a:latin typeface="Arial" panose="020B0604020202020204" pitchFamily="34" charset="0"/>
                <a:cs typeface="Arial" panose="020B0604020202020204" pitchFamily="34" charset="0"/>
              </a:rPr>
            </a:b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After a series of hit-and-run attacks on allied fleets, the </a:t>
            </a:r>
            <a:r>
              <a:rPr lang="en-CA" b="1" dirty="0">
                <a:latin typeface="Arial" panose="020B0604020202020204" pitchFamily="34" charset="0"/>
                <a:cs typeface="Arial" panose="020B0604020202020204" pitchFamily="34" charset="0"/>
              </a:rPr>
              <a:t>Armed Forces of the Iron Throne</a:t>
            </a:r>
            <a:r>
              <a:rPr lang="en-CA" dirty="0">
                <a:latin typeface="Arial" panose="020B0604020202020204" pitchFamily="34" charset="0"/>
                <a:cs typeface="Arial" panose="020B0604020202020204" pitchFamily="34" charset="0"/>
              </a:rPr>
              <a:t> have taken up defensive positions around </a:t>
            </a:r>
            <a:r>
              <a:rPr lang="en-CA" dirty="0" err="1">
                <a:latin typeface="Arial" panose="020B0604020202020204" pitchFamily="34" charset="0"/>
                <a:cs typeface="Arial" panose="020B0604020202020204" pitchFamily="34" charset="0"/>
              </a:rPr>
              <a:t>Antei</a:t>
            </a:r>
            <a:r>
              <a:rPr lang="en-CA" dirty="0">
                <a:latin typeface="Arial" panose="020B0604020202020204" pitchFamily="34" charset="0"/>
                <a:cs typeface="Arial" panose="020B0604020202020204" pitchFamily="34" charset="0"/>
              </a:rPr>
              <a:t>. Their ships lay in wait around the planet, and the Grand Master’s armies have taken up heavily entrenched defensive positions on the surface. Various battalion-sized forces have occupied </a:t>
            </a:r>
            <a:r>
              <a:rPr lang="en-CA" dirty="0" err="1">
                <a:latin typeface="Arial" panose="020B0604020202020204" pitchFamily="34" charset="0"/>
                <a:cs typeface="Arial" panose="020B0604020202020204" pitchFamily="34" charset="0"/>
              </a:rPr>
              <a:t>Codei</a:t>
            </a:r>
            <a:r>
              <a:rPr lang="en-CA" dirty="0">
                <a:latin typeface="Arial" panose="020B0604020202020204" pitchFamily="34" charset="0"/>
                <a:cs typeface="Arial" panose="020B0604020202020204" pitchFamily="34" charset="0"/>
              </a:rPr>
              <a:t> prison, the Dark Hall, and the Hall of Immortals. There are also artillery positions located at the Triumvirate Library and Temple Tiamat. Preliminary intelligence also indicates the presence of forward </a:t>
            </a:r>
            <a:r>
              <a:rPr lang="en-CA" dirty="0" err="1">
                <a:latin typeface="Arial" panose="020B0604020202020204" pitchFamily="34" charset="0"/>
                <a:cs typeface="Arial" panose="020B0604020202020204" pitchFamily="34" charset="0"/>
              </a:rPr>
              <a:t>reconnaisance</a:t>
            </a:r>
            <a:r>
              <a:rPr lang="en-CA" dirty="0">
                <a:latin typeface="Arial" panose="020B0604020202020204" pitchFamily="34" charset="0"/>
                <a:cs typeface="Arial" panose="020B0604020202020204" pitchFamily="34" charset="0"/>
              </a:rPr>
              <a:t> and sniper elements, but their locations are unknown</a:t>
            </a:r>
            <a:r>
              <a:rPr lang="en-CA" dirty="0" smtClean="0">
                <a:latin typeface="Arial" panose="020B0604020202020204" pitchFamily="34" charset="0"/>
                <a:cs typeface="Arial" panose="020B0604020202020204" pitchFamily="34" charset="0"/>
              </a:rPr>
              <a:t>.</a:t>
            </a:r>
            <a:r>
              <a:rPr lang="en-CA" dirty="0">
                <a:latin typeface="Arial" panose="020B0604020202020204" pitchFamily="34" charset="0"/>
                <a:cs typeface="Arial" panose="020B0604020202020204" pitchFamily="34" charset="0"/>
              </a:rPr>
              <a:t/>
            </a:r>
            <a:br>
              <a:rPr lang="en-CA" dirty="0">
                <a:latin typeface="Arial" panose="020B0604020202020204" pitchFamily="34" charset="0"/>
                <a:cs typeface="Arial" panose="020B0604020202020204" pitchFamily="34" charset="0"/>
              </a:rPr>
            </a:br>
            <a:endParaRPr lang="en-CA" dirty="0">
              <a:latin typeface="Arial" panose="020B0604020202020204" pitchFamily="34" charset="0"/>
              <a:cs typeface="Arial" panose="020B0604020202020204" pitchFamily="34" charset="0"/>
            </a:endParaRPr>
          </a:p>
          <a:p>
            <a:pPr marL="0" indent="0">
              <a:buNone/>
            </a:pPr>
            <a:r>
              <a:rPr lang="en-CA" u="sng" dirty="0" smtClean="0">
                <a:latin typeface="Arial" panose="020B0604020202020204" pitchFamily="34" charset="0"/>
                <a:cs typeface="Arial" panose="020B0604020202020204" pitchFamily="34" charset="0"/>
              </a:rPr>
              <a:t>Mission</a:t>
            </a:r>
            <a:r>
              <a:rPr lang="en-CA" dirty="0">
                <a:latin typeface="Arial" panose="020B0604020202020204" pitchFamily="34" charset="0"/>
                <a:cs typeface="Arial" panose="020B0604020202020204" pitchFamily="34" charset="0"/>
              </a:rPr>
              <a:t/>
            </a:r>
            <a:br>
              <a:rPr lang="en-CA" dirty="0">
                <a:latin typeface="Arial" panose="020B0604020202020204" pitchFamily="34" charset="0"/>
                <a:cs typeface="Arial" panose="020B0604020202020204" pitchFamily="34" charset="0"/>
              </a:rPr>
            </a:br>
            <a:endParaRPr lang="en-CA" dirty="0">
              <a:latin typeface="Arial" panose="020B0604020202020204" pitchFamily="34" charset="0"/>
              <a:cs typeface="Arial" panose="020B0604020202020204" pitchFamily="34" charset="0"/>
            </a:endParaRPr>
          </a:p>
          <a:p>
            <a:pPr fontAlgn="base"/>
            <a:r>
              <a:rPr lang="en-CA" dirty="0">
                <a:latin typeface="Arial" panose="020B0604020202020204" pitchFamily="34" charset="0"/>
                <a:cs typeface="Arial" panose="020B0604020202020204" pitchFamily="34" charset="0"/>
              </a:rPr>
              <a:t>Break the Iron Navy blockade of </a:t>
            </a:r>
            <a:r>
              <a:rPr lang="en-CA" dirty="0" err="1">
                <a:latin typeface="Arial" panose="020B0604020202020204" pitchFamily="34" charset="0"/>
                <a:cs typeface="Arial" panose="020B0604020202020204" pitchFamily="34" charset="0"/>
              </a:rPr>
              <a:t>Antei</a:t>
            </a:r>
            <a:endParaRPr lang="en-CA" dirty="0">
              <a:latin typeface="Arial" panose="020B0604020202020204" pitchFamily="34" charset="0"/>
              <a:cs typeface="Arial" panose="020B0604020202020204" pitchFamily="34" charset="0"/>
            </a:endParaRPr>
          </a:p>
          <a:p>
            <a:pPr fontAlgn="base"/>
            <a:r>
              <a:rPr lang="en-CA" dirty="0">
                <a:latin typeface="Arial" panose="020B0604020202020204" pitchFamily="34" charset="0"/>
                <a:cs typeface="Arial" panose="020B0604020202020204" pitchFamily="34" charset="0"/>
              </a:rPr>
              <a:t>Seek and destroy Iron Legion ground targets</a:t>
            </a:r>
          </a:p>
          <a:p>
            <a:pPr fontAlgn="base"/>
            <a:r>
              <a:rPr lang="en-CA" dirty="0">
                <a:latin typeface="Arial" panose="020B0604020202020204" pitchFamily="34" charset="0"/>
                <a:cs typeface="Arial" panose="020B0604020202020204" pitchFamily="34" charset="0"/>
              </a:rPr>
              <a:t>Prevent enemy from extracting the Grand Master</a:t>
            </a:r>
          </a:p>
          <a:p>
            <a:pPr fontAlgn="base"/>
            <a:r>
              <a:rPr lang="en-CA" dirty="0">
                <a:latin typeface="Arial" panose="020B0604020202020204" pitchFamily="34" charset="0"/>
                <a:cs typeface="Arial" panose="020B0604020202020204" pitchFamily="34" charset="0"/>
              </a:rPr>
              <a:t>Disrupt enemy communications, limiting effective artillery and orbital bombardment</a:t>
            </a:r>
          </a:p>
          <a:p>
            <a:pPr marL="0" indent="0">
              <a:buNone/>
            </a:pPr>
            <a:endParaRPr lang="en-CA" dirty="0"/>
          </a:p>
        </p:txBody>
      </p:sp>
      <p:sp>
        <p:nvSpPr>
          <p:cNvPr id="4" name="TextBox 3"/>
          <p:cNvSpPr txBox="1"/>
          <p:nvPr/>
        </p:nvSpPr>
        <p:spPr>
          <a:xfrm>
            <a:off x="168811" y="221063"/>
            <a:ext cx="11802794" cy="849086"/>
          </a:xfrm>
          <a:prstGeom prst="rect">
            <a:avLst/>
          </a:prstGeom>
          <a:solidFill>
            <a:schemeClr val="bg1">
              <a:lumMod val="65000"/>
              <a:lumOff val="35000"/>
            </a:schemeClr>
          </a:solidFill>
        </p:spPr>
        <p:txBody>
          <a:bodyPr wrap="square" rtlCol="0">
            <a:spAutoFit/>
          </a:bodyPr>
          <a:lstStyle/>
          <a:p>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1292" y="158763"/>
            <a:ext cx="803763" cy="91138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3792" y="221063"/>
            <a:ext cx="814535" cy="859531"/>
          </a:xfrm>
          <a:prstGeom prst="rect">
            <a:avLst/>
          </a:prstGeom>
          <a:noFill/>
        </p:spPr>
      </p:pic>
      <p:sp>
        <p:nvSpPr>
          <p:cNvPr id="7" name="TextBox 6"/>
          <p:cNvSpPr txBox="1"/>
          <p:nvPr/>
        </p:nvSpPr>
        <p:spPr>
          <a:xfrm>
            <a:off x="323557" y="492369"/>
            <a:ext cx="3910818" cy="338554"/>
          </a:xfrm>
          <a:prstGeom prst="rect">
            <a:avLst/>
          </a:prstGeom>
          <a:noFill/>
        </p:spPr>
        <p:txBody>
          <a:bodyPr wrap="square" rtlCol="0">
            <a:spAutoFit/>
          </a:bodyPr>
          <a:lstStyle/>
          <a:p>
            <a:pPr algn="ctr"/>
            <a:r>
              <a:rPr lang="en-CA" sz="1600" dirty="0" smtClean="0">
                <a:latin typeface="Arial Black" panose="020B0A04020102020204" pitchFamily="34" charset="0"/>
              </a:rPr>
              <a:t>0915 ZULU | AFTERMATH </a:t>
            </a:r>
            <a:endParaRPr lang="en-CA" sz="1600" dirty="0">
              <a:latin typeface="Arial Black" panose="020B0A04020102020204" pitchFamily="34" charset="0"/>
            </a:endParaRPr>
          </a:p>
        </p:txBody>
      </p:sp>
      <p:sp>
        <p:nvSpPr>
          <p:cNvPr id="8" name="TextBox 7"/>
          <p:cNvSpPr txBox="1"/>
          <p:nvPr/>
        </p:nvSpPr>
        <p:spPr>
          <a:xfrm>
            <a:off x="7877908" y="492369"/>
            <a:ext cx="3812343" cy="338554"/>
          </a:xfrm>
          <a:prstGeom prst="rect">
            <a:avLst/>
          </a:prstGeom>
          <a:noFill/>
        </p:spPr>
        <p:txBody>
          <a:bodyPr wrap="square" rtlCol="0">
            <a:spAutoFit/>
          </a:bodyPr>
          <a:lstStyle/>
          <a:p>
            <a:pPr algn="r"/>
            <a:r>
              <a:rPr lang="en-CA" sz="1600" dirty="0" smtClean="0">
                <a:latin typeface="Arial Black" panose="020B0A04020102020204" pitchFamily="34" charset="0"/>
              </a:rPr>
              <a:t>JOINT OP COMMAND – PG 2</a:t>
            </a:r>
            <a:endParaRPr lang="en-CA" sz="1600" dirty="0">
              <a:latin typeface="Arial Black" panose="020B0A0402010202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5542" y="196879"/>
            <a:ext cx="767042" cy="873270"/>
          </a:xfrm>
          <a:prstGeom prst="rect">
            <a:avLst/>
          </a:prstGeom>
        </p:spPr>
      </p:pic>
    </p:spTree>
    <p:extLst>
      <p:ext uri="{BB962C8B-B14F-4D97-AF65-F5344CB8AC3E}">
        <p14:creationId xmlns:p14="http://schemas.microsoft.com/office/powerpoint/2010/main" val="4099610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ontent Placeholder 15"/>
          <p:cNvGraphicFramePr>
            <a:graphicFrameLocks noGrp="1"/>
          </p:cNvGraphicFramePr>
          <p:nvPr>
            <p:ph idx="1"/>
            <p:extLst>
              <p:ext uri="{D42A27DB-BD31-4B8C-83A1-F6EECF244321}">
                <p14:modId xmlns:p14="http://schemas.microsoft.com/office/powerpoint/2010/main" val="789355655"/>
              </p:ext>
            </p:extLst>
          </p:nvPr>
        </p:nvGraphicFramePr>
        <p:xfrm>
          <a:off x="0" y="1341438"/>
          <a:ext cx="12192000" cy="1199388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751702233"/>
                    </a:ext>
                  </a:extLst>
                </a:gridCol>
                <a:gridCol w="4243977">
                  <a:extLst>
                    <a:ext uri="{9D8B030D-6E8A-4147-A177-3AD203B41FA5}">
                      <a16:colId xmlns:a16="http://schemas.microsoft.com/office/drawing/2014/main" val="2681250052"/>
                    </a:ext>
                  </a:extLst>
                </a:gridCol>
                <a:gridCol w="3884023">
                  <a:extLst>
                    <a:ext uri="{9D8B030D-6E8A-4147-A177-3AD203B41FA5}">
                      <a16:colId xmlns:a16="http://schemas.microsoft.com/office/drawing/2014/main" val="202846159"/>
                    </a:ext>
                  </a:extLst>
                </a:gridCol>
              </a:tblGrid>
              <a:tr h="5516562">
                <a:tc>
                  <a:txBody>
                    <a:bodyPr/>
                    <a:lstStyle/>
                    <a:p>
                      <a:pPr algn="ctr"/>
                      <a:r>
                        <a:rPr lang="en-CA" sz="1100" u="sng" dirty="0" smtClean="0">
                          <a:latin typeface="Arial" panose="020B0604020202020204" pitchFamily="34" charset="0"/>
                          <a:cs typeface="Arial" panose="020B0604020202020204" pitchFamily="34" charset="0"/>
                        </a:rPr>
                        <a:t>PLAGUEIS (PLA)</a:t>
                      </a:r>
                      <a:r>
                        <a:rPr lang="en-CA" u="sng" dirty="0" smtClean="0">
                          <a:latin typeface="Arial" panose="020B0604020202020204" pitchFamily="34" charset="0"/>
                          <a:cs typeface="Arial" panose="020B0604020202020204" pitchFamily="34" charset="0"/>
                        </a:rPr>
                        <a:t> </a:t>
                      </a:r>
                    </a:p>
                    <a:p>
                      <a:pPr algn="ctr"/>
                      <a:endParaRPr lang="en-CA" u="sng" dirty="0" smtClean="0">
                        <a:latin typeface="Arial" panose="020B0604020202020204" pitchFamily="34" charset="0"/>
                        <a:cs typeface="Arial" panose="020B0604020202020204" pitchFamily="34" charset="0"/>
                      </a:endParaRPr>
                    </a:p>
                    <a:p>
                      <a:pPr algn="l"/>
                      <a:r>
                        <a:rPr lang="en-CA" sz="1100" u="none" dirty="0" smtClean="0">
                          <a:latin typeface="Arial" panose="020B0604020202020204" pitchFamily="34" charset="0"/>
                          <a:cs typeface="Arial" panose="020B0604020202020204" pitchFamily="34" charset="0"/>
                        </a:rPr>
                        <a:t>Combined</a:t>
                      </a:r>
                      <a:r>
                        <a:rPr lang="en-CA" sz="1100" u="none" baseline="0" dirty="0" smtClean="0">
                          <a:latin typeface="Arial" panose="020B0604020202020204" pitchFamily="34" charset="0"/>
                          <a:cs typeface="Arial" panose="020B0604020202020204" pitchFamily="34" charset="0"/>
                        </a:rPr>
                        <a:t> Arms Battalion</a:t>
                      </a:r>
                      <a:endParaRPr lang="en-CA" sz="1100" u="none" dirty="0" smtClean="0">
                        <a:latin typeface="Arial" panose="020B0604020202020204" pitchFamily="34" charset="0"/>
                        <a:cs typeface="Arial" panose="020B0604020202020204" pitchFamily="34" charset="0"/>
                      </a:endParaRPr>
                    </a:p>
                    <a:p>
                      <a:pPr algn="l"/>
                      <a:endParaRPr lang="en-CA" sz="1100" u="none"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CA" sz="1100" u="none" dirty="0" smtClean="0">
                          <a:latin typeface="Arial" panose="020B0604020202020204" pitchFamily="34" charset="0"/>
                          <a:cs typeface="Arial" panose="020B0604020202020204" pitchFamily="34" charset="0"/>
                        </a:rPr>
                        <a:t>2x H. Armor Company	</a:t>
                      </a:r>
                    </a:p>
                    <a:p>
                      <a:pPr marL="171450" indent="-171450" algn="l">
                        <a:buFont typeface="Arial" panose="020B0604020202020204" pitchFamily="34" charset="0"/>
                        <a:buChar char="•"/>
                      </a:pPr>
                      <a:r>
                        <a:rPr lang="en-CA" sz="1100" u="none" dirty="0" smtClean="0">
                          <a:latin typeface="Arial" panose="020B0604020202020204" pitchFamily="34" charset="0"/>
                          <a:cs typeface="Arial" panose="020B0604020202020204" pitchFamily="34" charset="0"/>
                        </a:rPr>
                        <a:t>4x</a:t>
                      </a:r>
                      <a:r>
                        <a:rPr lang="en-CA" sz="1100" u="none" baseline="0" dirty="0" smtClean="0">
                          <a:latin typeface="Arial" panose="020B0604020202020204" pitchFamily="34" charset="0"/>
                          <a:cs typeface="Arial" panose="020B0604020202020204" pitchFamily="34" charset="0"/>
                        </a:rPr>
                        <a:t> </a:t>
                      </a:r>
                      <a:r>
                        <a:rPr lang="en-CA" sz="1100" u="none" dirty="0" smtClean="0">
                          <a:latin typeface="Arial" panose="020B0604020202020204" pitchFamily="34" charset="0"/>
                          <a:cs typeface="Arial" panose="020B0604020202020204" pitchFamily="34" charset="0"/>
                        </a:rPr>
                        <a:t>Armor Company	</a:t>
                      </a:r>
                    </a:p>
                    <a:p>
                      <a:pPr marL="171450" indent="-171450" algn="l">
                        <a:buFont typeface="Arial" panose="020B0604020202020204" pitchFamily="34" charset="0"/>
                        <a:buChar char="•"/>
                      </a:pPr>
                      <a:r>
                        <a:rPr lang="en-CA" sz="1100" u="none" dirty="0" smtClean="0">
                          <a:latin typeface="Arial" panose="020B0604020202020204" pitchFamily="34" charset="0"/>
                          <a:cs typeface="Arial" panose="020B0604020202020204" pitchFamily="34" charset="0"/>
                        </a:rPr>
                        <a:t>3x</a:t>
                      </a:r>
                      <a:r>
                        <a:rPr lang="en-CA" sz="1100" u="none" baseline="0" dirty="0" smtClean="0">
                          <a:latin typeface="Arial" panose="020B0604020202020204" pitchFamily="34" charset="0"/>
                          <a:cs typeface="Arial" panose="020B0604020202020204" pitchFamily="34" charset="0"/>
                        </a:rPr>
                        <a:t> </a:t>
                      </a:r>
                      <a:r>
                        <a:rPr lang="en-CA" sz="1100" u="none" dirty="0" smtClean="0">
                          <a:latin typeface="Arial" panose="020B0604020202020204" pitchFamily="34" charset="0"/>
                          <a:cs typeface="Arial" panose="020B0604020202020204" pitchFamily="34" charset="0"/>
                        </a:rPr>
                        <a:t>Rifle Company	</a:t>
                      </a:r>
                    </a:p>
                    <a:p>
                      <a:pPr marL="171450" indent="-171450" algn="l">
                        <a:buFont typeface="Arial" panose="020B0604020202020204" pitchFamily="34" charset="0"/>
                        <a:buChar char="•"/>
                      </a:pPr>
                      <a:r>
                        <a:rPr lang="en-CA" sz="1100" u="none" dirty="0" smtClean="0">
                          <a:latin typeface="Arial" panose="020B0604020202020204" pitchFamily="34" charset="0"/>
                          <a:cs typeface="Arial" panose="020B0604020202020204" pitchFamily="34" charset="0"/>
                        </a:rPr>
                        <a:t>6x AT-TE	</a:t>
                      </a:r>
                    </a:p>
                    <a:p>
                      <a:pPr marL="171450" indent="-171450" algn="l">
                        <a:buFont typeface="Arial" panose="020B0604020202020204" pitchFamily="34" charset="0"/>
                        <a:buChar char="•"/>
                      </a:pPr>
                      <a:r>
                        <a:rPr lang="en-CA" sz="1100" u="none" dirty="0" smtClean="0">
                          <a:latin typeface="Arial" panose="020B0604020202020204" pitchFamily="34" charset="0"/>
                          <a:cs typeface="Arial" panose="020B0604020202020204" pitchFamily="34" charset="0"/>
                        </a:rPr>
                        <a:t>24x AT-XT	</a:t>
                      </a:r>
                    </a:p>
                    <a:p>
                      <a:pPr marL="171450" indent="-171450" algn="l">
                        <a:buFont typeface="Arial" panose="020B0604020202020204" pitchFamily="34" charset="0"/>
                        <a:buChar char="•"/>
                      </a:pPr>
                      <a:r>
                        <a:rPr lang="en-CA" sz="1100" u="none" dirty="0" smtClean="0">
                          <a:latin typeface="Arial" panose="020B0604020202020204" pitchFamily="34" charset="0"/>
                          <a:cs typeface="Arial" panose="020B0604020202020204" pitchFamily="34" charset="0"/>
                        </a:rPr>
                        <a:t>8x AAT	</a:t>
                      </a:r>
                    </a:p>
                    <a:p>
                      <a:pPr marL="171450" indent="-171450" algn="l">
                        <a:buFont typeface="Arial" panose="020B0604020202020204" pitchFamily="34" charset="0"/>
                        <a:buChar char="•"/>
                      </a:pPr>
                      <a:r>
                        <a:rPr lang="en-CA" sz="1100" u="none" dirty="0" smtClean="0">
                          <a:latin typeface="Arial" panose="020B0604020202020204" pitchFamily="34" charset="0"/>
                          <a:cs typeface="Arial" panose="020B0604020202020204" pitchFamily="34" charset="0"/>
                        </a:rPr>
                        <a:t>8x AT-XT	</a:t>
                      </a:r>
                    </a:p>
                    <a:p>
                      <a:pPr marL="171450" indent="-171450" algn="l">
                        <a:buFont typeface="Arial" panose="020B0604020202020204" pitchFamily="34" charset="0"/>
                        <a:buChar char="•"/>
                      </a:pPr>
                      <a:r>
                        <a:rPr lang="en-CA" sz="1100" u="none" dirty="0" smtClean="0">
                          <a:latin typeface="Arial" panose="020B0604020202020204" pitchFamily="34" charset="0"/>
                          <a:cs typeface="Arial" panose="020B0604020202020204" pitchFamily="34" charset="0"/>
                        </a:rPr>
                        <a:t>16x AAT			</a:t>
                      </a:r>
                    </a:p>
                    <a:p>
                      <a:pPr marL="171450" indent="-171450" algn="l">
                        <a:buFont typeface="Arial" panose="020B0604020202020204" pitchFamily="34" charset="0"/>
                        <a:buChar char="•"/>
                      </a:pPr>
                      <a:r>
                        <a:rPr lang="en-CA" sz="1100" u="none" dirty="0" smtClean="0">
                          <a:latin typeface="Arial" panose="020B0604020202020204" pitchFamily="34" charset="0"/>
                          <a:cs typeface="Arial" panose="020B0604020202020204" pitchFamily="34" charset="0"/>
                        </a:rPr>
                        <a:t>7x ULAV</a:t>
                      </a:r>
                    </a:p>
                    <a:p>
                      <a:pPr algn="l"/>
                      <a:endParaRPr lang="en-CA" sz="1100" u="none" dirty="0" smtClean="0">
                        <a:latin typeface="Arial" panose="020B0604020202020204" pitchFamily="34" charset="0"/>
                        <a:cs typeface="Arial" panose="020B0604020202020204" pitchFamily="34" charset="0"/>
                      </a:endParaRPr>
                    </a:p>
                    <a:p>
                      <a:pPr algn="l"/>
                      <a:r>
                        <a:rPr lang="en-CA" sz="1100" u="none" dirty="0" smtClean="0">
                          <a:latin typeface="Arial" panose="020B0604020202020204" pitchFamily="34" charset="0"/>
                          <a:cs typeface="Arial" panose="020B0604020202020204" pitchFamily="34" charset="0"/>
                        </a:rPr>
                        <a:t>Infantry Battalion</a:t>
                      </a:r>
                    </a:p>
                    <a:p>
                      <a:pPr algn="l"/>
                      <a:endParaRPr lang="en-CA" sz="1100" u="none" dirty="0" smtClean="0">
                        <a:latin typeface="Arial" panose="020B0604020202020204" pitchFamily="34" charset="0"/>
                        <a:cs typeface="Arial" panose="020B0604020202020204" pitchFamily="34" charset="0"/>
                      </a:endParaRPr>
                    </a:p>
                    <a:p>
                      <a:pPr algn="l"/>
                      <a:r>
                        <a:rPr lang="en-CA" sz="1100" u="none" dirty="0" smtClean="0">
                          <a:latin typeface="Arial" panose="020B0604020202020204" pitchFamily="34" charset="0"/>
                          <a:cs typeface="Arial" panose="020B0604020202020204" pitchFamily="34" charset="0"/>
                        </a:rPr>
                        <a:t>4x Rifle Company 	</a:t>
                      </a:r>
                    </a:p>
                    <a:p>
                      <a:pPr algn="l"/>
                      <a:r>
                        <a:rPr lang="en-CA" sz="1100" u="none" dirty="0" smtClean="0">
                          <a:latin typeface="Arial" panose="020B0604020202020204" pitchFamily="34" charset="0"/>
                          <a:cs typeface="Arial" panose="020B0604020202020204" pitchFamily="34" charset="0"/>
                        </a:rPr>
                        <a:t>Heavy Infantry Platoon	</a:t>
                      </a:r>
                    </a:p>
                    <a:p>
                      <a:pPr algn="l"/>
                      <a:endParaRPr lang="en-CA" sz="1100" u="none" dirty="0" smtClean="0">
                        <a:latin typeface="Arial" panose="020B0604020202020204" pitchFamily="34" charset="0"/>
                        <a:cs typeface="Arial" panose="020B0604020202020204" pitchFamily="34" charset="0"/>
                      </a:endParaRPr>
                    </a:p>
                    <a:p>
                      <a:pPr algn="l"/>
                      <a:r>
                        <a:rPr lang="en-CA" sz="1100" u="none" dirty="0" smtClean="0">
                          <a:latin typeface="Arial" panose="020B0604020202020204" pitchFamily="34" charset="0"/>
                          <a:cs typeface="Arial" panose="020B0604020202020204" pitchFamily="34" charset="0"/>
                        </a:rPr>
                        <a:t>Infantry Battalion</a:t>
                      </a:r>
                    </a:p>
                    <a:p>
                      <a:pPr algn="l"/>
                      <a:endParaRPr lang="en-CA" sz="1100" u="none" dirty="0" smtClean="0">
                        <a:latin typeface="Arial" panose="020B0604020202020204" pitchFamily="34" charset="0"/>
                        <a:cs typeface="Arial" panose="020B0604020202020204" pitchFamily="34" charset="0"/>
                      </a:endParaRPr>
                    </a:p>
                    <a:p>
                      <a:pPr algn="l"/>
                      <a:r>
                        <a:rPr lang="en-CA" sz="1100" u="none" dirty="0" smtClean="0">
                          <a:latin typeface="Arial" panose="020B0604020202020204" pitchFamily="34" charset="0"/>
                          <a:cs typeface="Arial" panose="020B0604020202020204" pitchFamily="34" charset="0"/>
                        </a:rPr>
                        <a:t>1x</a:t>
                      </a:r>
                      <a:r>
                        <a:rPr lang="en-CA" sz="1100" u="none" baseline="0" dirty="0" smtClean="0">
                          <a:latin typeface="Arial" panose="020B0604020202020204" pitchFamily="34" charset="0"/>
                          <a:cs typeface="Arial" panose="020B0604020202020204" pitchFamily="34" charset="0"/>
                        </a:rPr>
                        <a:t> Rifle Company</a:t>
                      </a:r>
                    </a:p>
                    <a:p>
                      <a:pPr algn="l"/>
                      <a:r>
                        <a:rPr lang="en-CA" sz="1100" u="none" baseline="0" dirty="0" smtClean="0">
                          <a:latin typeface="Arial" panose="020B0604020202020204" pitchFamily="34" charset="0"/>
                          <a:cs typeface="Arial" panose="020B0604020202020204" pitchFamily="34" charset="0"/>
                        </a:rPr>
                        <a:t>3x B2 </a:t>
                      </a:r>
                      <a:r>
                        <a:rPr lang="en-CA" sz="1100" u="none" baseline="0" dirty="0" err="1" smtClean="0">
                          <a:latin typeface="Arial" panose="020B0604020202020204" pitchFamily="34" charset="0"/>
                          <a:cs typeface="Arial" panose="020B0604020202020204" pitchFamily="34" charset="0"/>
                        </a:rPr>
                        <a:t>Battledroid</a:t>
                      </a:r>
                      <a:r>
                        <a:rPr lang="en-CA" sz="1100" u="none" baseline="0" dirty="0" smtClean="0">
                          <a:latin typeface="Arial" panose="020B0604020202020204" pitchFamily="34" charset="0"/>
                          <a:cs typeface="Arial" panose="020B0604020202020204" pitchFamily="34" charset="0"/>
                        </a:rPr>
                        <a:t> Company</a:t>
                      </a:r>
                      <a:r>
                        <a:rPr lang="en-CA" sz="1100" u="none" dirty="0" smtClean="0">
                          <a:latin typeface="Arial" panose="020B0604020202020204" pitchFamily="34" charset="0"/>
                          <a:cs typeface="Arial" panose="020B0604020202020204" pitchFamily="34" charset="0"/>
                        </a:rPr>
                        <a:t>	</a:t>
                      </a:r>
                    </a:p>
                    <a:p>
                      <a:pPr algn="l"/>
                      <a:r>
                        <a:rPr lang="en-CA" sz="1100" u="none" dirty="0" smtClean="0">
                          <a:latin typeface="Arial" panose="020B0604020202020204" pitchFamily="34" charset="0"/>
                          <a:cs typeface="Arial" panose="020B0604020202020204" pitchFamily="34" charset="0"/>
                        </a:rPr>
                        <a:t>8x </a:t>
                      </a:r>
                      <a:r>
                        <a:rPr lang="en-CA" sz="1100" u="none" dirty="0" err="1" smtClean="0">
                          <a:latin typeface="Arial" panose="020B0604020202020204" pitchFamily="34" charset="0"/>
                          <a:cs typeface="Arial" panose="020B0604020202020204" pitchFamily="34" charset="0"/>
                        </a:rPr>
                        <a:t>Droideka</a:t>
                      </a:r>
                      <a:endParaRPr lang="en-CA" sz="1100" u="none" dirty="0" smtClean="0">
                        <a:latin typeface="Arial" panose="020B0604020202020204" pitchFamily="34" charset="0"/>
                        <a:cs typeface="Arial" panose="020B0604020202020204" pitchFamily="34" charset="0"/>
                      </a:endParaRPr>
                    </a:p>
                    <a:p>
                      <a:pPr algn="l"/>
                      <a:endParaRPr lang="en-CA" sz="1100" u="none" dirty="0" smtClean="0">
                        <a:latin typeface="Arial" panose="020B0604020202020204" pitchFamily="34" charset="0"/>
                        <a:cs typeface="Arial" panose="020B0604020202020204" pitchFamily="34" charset="0"/>
                      </a:endParaRPr>
                    </a:p>
                    <a:p>
                      <a:pPr algn="l"/>
                      <a:r>
                        <a:rPr lang="en-CA" sz="1100" u="none" dirty="0" smtClean="0">
                          <a:latin typeface="Arial" panose="020B0604020202020204" pitchFamily="34" charset="0"/>
                          <a:cs typeface="Arial" panose="020B0604020202020204" pitchFamily="34" charset="0"/>
                        </a:rPr>
                        <a:t>Special Troop Battalion</a:t>
                      </a:r>
                    </a:p>
                    <a:p>
                      <a:pPr algn="l"/>
                      <a:endParaRPr lang="en-CA" sz="1100" u="none" dirty="0" smtClean="0">
                        <a:latin typeface="Arial" panose="020B0604020202020204" pitchFamily="34" charset="0"/>
                        <a:cs typeface="Arial" panose="020B0604020202020204" pitchFamily="34" charset="0"/>
                      </a:endParaRPr>
                    </a:p>
                    <a:p>
                      <a:pPr algn="l"/>
                      <a:r>
                        <a:rPr lang="en-CA" sz="1100" u="none" dirty="0" smtClean="0">
                          <a:latin typeface="Arial" panose="020B0604020202020204" pitchFamily="34" charset="0"/>
                          <a:cs typeface="Arial" panose="020B0604020202020204" pitchFamily="34" charset="0"/>
                        </a:rPr>
                        <a:t>Recce</a:t>
                      </a:r>
                      <a:r>
                        <a:rPr lang="en-CA" sz="1100" u="none" baseline="0" dirty="0" smtClean="0">
                          <a:latin typeface="Arial" panose="020B0604020202020204" pitchFamily="34" charset="0"/>
                          <a:cs typeface="Arial" panose="020B0604020202020204" pitchFamily="34" charset="0"/>
                        </a:rPr>
                        <a:t> Platoon</a:t>
                      </a:r>
                      <a:r>
                        <a:rPr lang="en-CA" sz="1100" u="none" dirty="0" smtClean="0">
                          <a:latin typeface="Arial" panose="020B0604020202020204" pitchFamily="34" charset="0"/>
                          <a:cs typeface="Arial" panose="020B0604020202020204" pitchFamily="34" charset="0"/>
                        </a:rPr>
                        <a:t>	</a:t>
                      </a:r>
                    </a:p>
                    <a:p>
                      <a:pPr algn="l"/>
                      <a:r>
                        <a:rPr lang="en-CA" sz="1100" u="none" dirty="0" smtClean="0">
                          <a:latin typeface="Arial" panose="020B0604020202020204" pitchFamily="34" charset="0"/>
                          <a:cs typeface="Arial" panose="020B0604020202020204" pitchFamily="34" charset="0"/>
                        </a:rPr>
                        <a:t>Artillery Company	</a:t>
                      </a:r>
                    </a:p>
                    <a:p>
                      <a:pPr algn="l"/>
                      <a:r>
                        <a:rPr lang="en-CA" sz="1100" u="none" dirty="0" smtClean="0">
                          <a:latin typeface="Arial" panose="020B0604020202020204" pitchFamily="34" charset="0"/>
                          <a:cs typeface="Arial" panose="020B0604020202020204" pitchFamily="34" charset="0"/>
                        </a:rPr>
                        <a:t>Engineer Platoon	</a:t>
                      </a:r>
                    </a:p>
                    <a:p>
                      <a:pPr algn="l"/>
                      <a:r>
                        <a:rPr lang="en-CA" sz="1100" u="none" dirty="0" smtClean="0">
                          <a:latin typeface="Arial" panose="020B0604020202020204" pitchFamily="34" charset="0"/>
                          <a:cs typeface="Arial" panose="020B0604020202020204" pitchFamily="34" charset="0"/>
                        </a:rPr>
                        <a:t>Medical Company	</a:t>
                      </a:r>
                    </a:p>
                    <a:p>
                      <a:pPr algn="l"/>
                      <a:r>
                        <a:rPr lang="en-CA" sz="1100" u="none" dirty="0" smtClean="0">
                          <a:latin typeface="Arial" panose="020B0604020202020204" pitchFamily="34" charset="0"/>
                          <a:cs typeface="Arial" panose="020B0604020202020204" pitchFamily="34" charset="0"/>
                        </a:rPr>
                        <a:t>12x AV-7 cannon	</a:t>
                      </a:r>
                    </a:p>
                    <a:p>
                      <a:pPr algn="l"/>
                      <a:r>
                        <a:rPr lang="en-CA" sz="1100" u="none" dirty="0" smtClean="0">
                          <a:latin typeface="Arial" panose="020B0604020202020204" pitchFamily="34" charset="0"/>
                          <a:cs typeface="Arial" panose="020B0604020202020204" pitchFamily="34" charset="0"/>
                        </a:rPr>
                        <a:t>6x AT-AP	</a:t>
                      </a:r>
                    </a:p>
                    <a:p>
                      <a:pPr algn="l"/>
                      <a:r>
                        <a:rPr lang="en-CA" sz="1100" u="none" dirty="0" smtClean="0">
                          <a:latin typeface="Arial" panose="020B0604020202020204" pitchFamily="34" charset="0"/>
                          <a:cs typeface="Arial" panose="020B0604020202020204" pitchFamily="34" charset="0"/>
                        </a:rPr>
                        <a:t>10x 74-Z Speeder Bike	</a:t>
                      </a:r>
                    </a:p>
                    <a:p>
                      <a:pPr algn="l"/>
                      <a:r>
                        <a:rPr lang="en-CA" sz="1100" u="none" dirty="0" smtClean="0">
                          <a:latin typeface="Arial" panose="020B0604020202020204" pitchFamily="34" charset="0"/>
                          <a:cs typeface="Arial" panose="020B0604020202020204" pitchFamily="34" charset="0"/>
                        </a:rPr>
                        <a:t>4x AT-AA</a:t>
                      </a:r>
                    </a:p>
                    <a:p>
                      <a:pPr algn="l"/>
                      <a:r>
                        <a:rPr lang="en-CA" sz="1100" u="none" dirty="0" smtClean="0">
                          <a:latin typeface="Arial" panose="020B0604020202020204" pitchFamily="34" charset="0"/>
                          <a:cs typeface="Arial" panose="020B0604020202020204" pitchFamily="34" charset="0"/>
                        </a:rPr>
                        <a:t>Communications</a:t>
                      </a:r>
                      <a:r>
                        <a:rPr lang="en-CA" sz="1100" u="none" baseline="0" dirty="0" smtClean="0">
                          <a:latin typeface="Arial" panose="020B0604020202020204" pitchFamily="34" charset="0"/>
                          <a:cs typeface="Arial" panose="020B0604020202020204" pitchFamily="34" charset="0"/>
                        </a:rPr>
                        <a:t> Platoon</a:t>
                      </a:r>
                      <a:r>
                        <a:rPr lang="en-CA" sz="1100" u="none" dirty="0" smtClean="0">
                          <a:latin typeface="Arial" panose="020B0604020202020204" pitchFamily="34" charset="0"/>
                          <a:cs typeface="Arial" panose="020B0604020202020204" pitchFamily="34" charset="0"/>
                        </a:rPr>
                        <a:t>	</a:t>
                      </a:r>
                    </a:p>
                    <a:p>
                      <a:pPr algn="l"/>
                      <a:endParaRPr lang="en-CA" sz="800" u="sng" dirty="0">
                        <a:latin typeface="Arial" panose="020B0604020202020204" pitchFamily="34" charset="0"/>
                        <a:cs typeface="Arial" panose="020B0604020202020204" pitchFamily="34" charset="0"/>
                      </a:endParaRPr>
                    </a:p>
                  </a:txBody>
                  <a:tcPr/>
                </a:tc>
                <a:tc>
                  <a:txBody>
                    <a:bodyPr/>
                    <a:lstStyle/>
                    <a:p>
                      <a:pPr algn="ctr"/>
                      <a:r>
                        <a:rPr lang="en-CA" sz="1100" u="sng" dirty="0" smtClean="0">
                          <a:latin typeface="Arial" panose="020B0604020202020204" pitchFamily="34" charset="0"/>
                          <a:cs typeface="Arial" panose="020B0604020202020204" pitchFamily="34" charset="0"/>
                        </a:rPr>
                        <a:t>TARENTUM (TAR) </a:t>
                      </a:r>
                    </a:p>
                    <a:p>
                      <a:pPr algn="ctr"/>
                      <a:endParaRPr lang="en-CA" sz="1100" u="sng" dirty="0" smtClean="0">
                        <a:latin typeface="Arial" panose="020B0604020202020204" pitchFamily="34" charset="0"/>
                        <a:cs typeface="Arial" panose="020B0604020202020204" pitchFamily="34" charset="0"/>
                      </a:endParaRPr>
                    </a:p>
                    <a:p>
                      <a:pPr algn="l"/>
                      <a:r>
                        <a:rPr lang="en-CA" sz="1100" u="none" dirty="0" smtClean="0">
                          <a:latin typeface="Arial" panose="020B0604020202020204" pitchFamily="34" charset="0"/>
                          <a:cs typeface="Arial" panose="020B0604020202020204" pitchFamily="34" charset="0"/>
                        </a:rPr>
                        <a:t>2nd</a:t>
                      </a:r>
                      <a:r>
                        <a:rPr lang="en-CA" sz="1100" u="none" baseline="0" dirty="0" smtClean="0">
                          <a:latin typeface="Arial" panose="020B0604020202020204" pitchFamily="34" charset="0"/>
                          <a:cs typeface="Arial" panose="020B0604020202020204" pitchFamily="34" charset="0"/>
                        </a:rPr>
                        <a:t> Infantry Regiment</a:t>
                      </a:r>
                    </a:p>
                    <a:p>
                      <a:pPr algn="l"/>
                      <a:endParaRPr lang="en-CA" sz="1100" u="none" baseline="0" dirty="0" smtClean="0">
                        <a:latin typeface="Arial" panose="020B0604020202020204" pitchFamily="34" charset="0"/>
                        <a:cs typeface="Arial" panose="020B0604020202020204" pitchFamily="34" charset="0"/>
                      </a:endParaRPr>
                    </a:p>
                    <a:p>
                      <a:pPr algn="l"/>
                      <a:r>
                        <a:rPr lang="en-CA" sz="1100" u="none" baseline="0" dirty="0" smtClean="0">
                          <a:latin typeface="Arial" panose="020B0604020202020204" pitchFamily="34" charset="0"/>
                          <a:cs typeface="Arial" panose="020B0604020202020204" pitchFamily="34" charset="0"/>
                        </a:rPr>
                        <a:t>3x Battalions:</a:t>
                      </a:r>
                    </a:p>
                    <a:p>
                      <a:pPr marL="171450" indent="-171450" algn="l">
                        <a:buFont typeface="Arial" panose="020B0604020202020204" pitchFamily="34" charset="0"/>
                        <a:buChar char="•"/>
                      </a:pPr>
                      <a:r>
                        <a:rPr lang="en-CA" sz="1100" u="none" baseline="0" dirty="0" smtClean="0">
                          <a:latin typeface="Arial" panose="020B0604020202020204" pitchFamily="34" charset="0"/>
                          <a:cs typeface="Arial" panose="020B0604020202020204" pitchFamily="34" charset="0"/>
                        </a:rPr>
                        <a:t>1x Light Infantry Battalion</a:t>
                      </a:r>
                    </a:p>
                    <a:p>
                      <a:pPr marL="171450" indent="-171450" algn="l">
                        <a:buFont typeface="Arial" panose="020B0604020202020204" pitchFamily="34" charset="0"/>
                        <a:buChar char="•"/>
                      </a:pPr>
                      <a:r>
                        <a:rPr lang="en-CA" sz="1100" u="none" baseline="0" dirty="0" smtClean="0">
                          <a:latin typeface="Arial" panose="020B0604020202020204" pitchFamily="34" charset="0"/>
                          <a:cs typeface="Arial" panose="020B0604020202020204" pitchFamily="34" charset="0"/>
                        </a:rPr>
                        <a:t>1x Droid Battalion (B2s)</a:t>
                      </a:r>
                    </a:p>
                    <a:p>
                      <a:pPr marL="171450" indent="-171450" algn="l">
                        <a:buFont typeface="Arial" panose="020B0604020202020204" pitchFamily="34" charset="0"/>
                        <a:buChar char="•"/>
                      </a:pPr>
                      <a:r>
                        <a:rPr lang="en-CA" sz="1100" u="none" baseline="0" dirty="0" smtClean="0">
                          <a:latin typeface="Arial" panose="020B0604020202020204" pitchFamily="34" charset="0"/>
                          <a:cs typeface="Arial" panose="020B0604020202020204" pitchFamily="34" charset="0"/>
                        </a:rPr>
                        <a:t>1x Mechanized Infantry Battalion</a:t>
                      </a:r>
                    </a:p>
                    <a:p>
                      <a:pPr marL="171450" indent="-171450" algn="l">
                        <a:buFont typeface="Arial" panose="020B0604020202020204" pitchFamily="34" charset="0"/>
                        <a:buChar char="•"/>
                      </a:pPr>
                      <a:endParaRPr lang="en-CA" sz="1100" u="none" baseline="0" dirty="0" smtClean="0">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Task Force Piranha (-)</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Imperial II-class Star Destroyer Magnus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Kaerner</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(Flagship)</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Avenger Omega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Avenger Shadow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Defender Stingray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Interceptor Lightning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Scimitar Assault Bomber Wraith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BTL-S8 K-Wing Infiltrator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endPar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Republic-class Star Destroyer Revenge</a:t>
                      </a:r>
                      <a:endParaRPr lang="en-CA" sz="1100" b="0" dirty="0" smtClean="0">
                        <a:effectLst/>
                        <a:latin typeface="Arial" panose="020B0604020202020204" pitchFamily="34" charset="0"/>
                        <a:cs typeface="Arial" panose="020B0604020202020204" pitchFamily="34" charset="0"/>
                      </a:endParaRPr>
                    </a:p>
                    <a:p>
                      <a:pPr rtl="0"/>
                      <a:r>
                        <a:rPr lang="en-CA" sz="1100" b="0" dirty="0" smtClean="0">
                          <a:effectLst/>
                          <a:latin typeface="Arial" panose="020B0604020202020204" pitchFamily="34" charset="0"/>
                          <a:cs typeface="Arial" panose="020B0604020202020204" pitchFamily="34" charset="0"/>
                        </a:rPr>
                        <a:t/>
                      </a:r>
                      <a:br>
                        <a:rPr lang="en-CA" sz="1100" b="0" dirty="0" smtClean="0">
                          <a:effectLst/>
                          <a:latin typeface="Arial" panose="020B0604020202020204" pitchFamily="34" charset="0"/>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Avenger Aries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Avenger Virgo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Y-Wing Scorpius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Majestic-class Heavy Cruiser Corsair</a:t>
                      </a:r>
                      <a:endParaRPr lang="en-CA" sz="1100" b="0" dirty="0" smtClean="0">
                        <a:effectLst/>
                        <a:latin typeface="Arial" panose="020B0604020202020204" pitchFamily="34" charset="0"/>
                        <a:cs typeface="Arial" panose="020B0604020202020204" pitchFamily="34" charset="0"/>
                      </a:endParaRPr>
                    </a:p>
                    <a:p>
                      <a:pPr rtl="0"/>
                      <a:r>
                        <a:rPr lang="en-CA" sz="1100" b="0" dirty="0" smtClean="0">
                          <a:effectLst/>
                          <a:latin typeface="Arial" panose="020B0604020202020204" pitchFamily="34" charset="0"/>
                          <a:cs typeface="Arial" panose="020B0604020202020204" pitchFamily="34" charset="0"/>
                        </a:rPr>
                        <a:t/>
                      </a:r>
                      <a:br>
                        <a:rPr lang="en-CA" sz="1100" b="0" dirty="0" smtClean="0">
                          <a:effectLst/>
                          <a:latin typeface="Arial" panose="020B0604020202020204" pitchFamily="34" charset="0"/>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E-Wing Specter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Avenger Ghost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Interceptor Shadow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Y-Wing Lich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Bothan</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-class Assault Cruiser Doomsday</a:t>
                      </a:r>
                      <a:endParaRPr lang="en-CA" sz="1100" b="0" dirty="0" smtClean="0">
                        <a:effectLst/>
                        <a:latin typeface="Arial" panose="020B0604020202020204" pitchFamily="34" charset="0"/>
                        <a:cs typeface="Arial" panose="020B0604020202020204" pitchFamily="34" charset="0"/>
                      </a:endParaRPr>
                    </a:p>
                    <a:p>
                      <a:pPr rtl="0"/>
                      <a:r>
                        <a:rPr lang="en-CA" sz="1100" b="0" dirty="0" smtClean="0">
                          <a:effectLst/>
                          <a:latin typeface="Arial" panose="020B0604020202020204" pitchFamily="34" charset="0"/>
                          <a:cs typeface="Arial" panose="020B0604020202020204" pitchFamily="34" charset="0"/>
                        </a:rPr>
                        <a:t/>
                      </a:r>
                      <a:br>
                        <a:rPr lang="en-CA" sz="1100" b="0" dirty="0" smtClean="0">
                          <a:effectLst/>
                          <a:latin typeface="Arial" panose="020B0604020202020204" pitchFamily="34" charset="0"/>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Avenger Renegade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TIE Defender Sub-Zero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Scimitar Assault Bomber Banshee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12x BTL-S8 K-Wing Intruder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Belarus-class Medium Cruiser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Phlegethon</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Belarus-class Medium Cruiser Cocytus</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Belarus-class Medium Cruiser Requiem</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Corellian</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Gunship Huntsman</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Vanguard-class Heavy Assault Gunship Cestus</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Vanguard-class Heavy Assault Gunship Gladius</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Vanguard-class Heavy Assault Gunship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Tridens</a:t>
                      </a:r>
                      <a:endParaRPr lang="en-CA" sz="1100" b="0" dirty="0" smtClean="0">
                        <a:effectLst/>
                        <a:latin typeface="Arial" panose="020B0604020202020204" pitchFamily="34" charset="0"/>
                        <a:cs typeface="Arial" panose="020B0604020202020204" pitchFamily="34" charset="0"/>
                      </a:endParaRPr>
                    </a:p>
                    <a:p>
                      <a:r>
                        <a:rPr lang="en-CA" sz="1100" dirty="0" smtClean="0">
                          <a:latin typeface="Arial" panose="020B0604020202020204" pitchFamily="34" charset="0"/>
                          <a:cs typeface="Arial" panose="020B0604020202020204" pitchFamily="34" charset="0"/>
                        </a:rPr>
                        <a:t/>
                      </a:r>
                      <a:br>
                        <a:rPr lang="en-CA" sz="1100" dirty="0" smtClean="0">
                          <a:latin typeface="Arial" panose="020B0604020202020204" pitchFamily="34" charset="0"/>
                          <a:cs typeface="Arial" panose="020B0604020202020204" pitchFamily="34" charset="0"/>
                        </a:rPr>
                      </a:br>
                      <a:endParaRPr lang="en-CA" sz="1100" u="none" baseline="0"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CA" sz="1100" u="none" baseline="0"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CA" sz="1100" u="none" baseline="0"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CA" sz="1100" u="none" baseline="0" dirty="0" smtClean="0">
                        <a:latin typeface="Arial" panose="020B0604020202020204" pitchFamily="34" charset="0"/>
                        <a:cs typeface="Arial" panose="020B0604020202020204" pitchFamily="34" charset="0"/>
                      </a:endParaRPr>
                    </a:p>
                    <a:p>
                      <a:pPr marL="0" indent="0" algn="l">
                        <a:buFontTx/>
                        <a:buNone/>
                      </a:pPr>
                      <a:endParaRPr lang="en-CA" sz="1100" u="none" baseline="0" dirty="0" smtClean="0">
                        <a:latin typeface="Arial" panose="020B0604020202020204" pitchFamily="34" charset="0"/>
                        <a:cs typeface="Arial" panose="020B0604020202020204" pitchFamily="34" charset="0"/>
                      </a:endParaRPr>
                    </a:p>
                    <a:p>
                      <a:pPr algn="l"/>
                      <a:endParaRPr lang="en-CA" sz="1100" u="none" baseline="0" dirty="0" smtClean="0">
                        <a:latin typeface="Arial" panose="020B0604020202020204" pitchFamily="34" charset="0"/>
                        <a:cs typeface="Arial" panose="020B0604020202020204" pitchFamily="34" charset="0"/>
                      </a:endParaRPr>
                    </a:p>
                    <a:p>
                      <a:pPr algn="l"/>
                      <a:endParaRPr lang="en-CA" sz="1100" u="none" dirty="0">
                        <a:latin typeface="Arial" panose="020B0604020202020204" pitchFamily="34" charset="0"/>
                        <a:cs typeface="Arial" panose="020B0604020202020204" pitchFamily="34" charset="0"/>
                      </a:endParaRPr>
                    </a:p>
                  </a:txBody>
                  <a:tcPr/>
                </a:tc>
                <a:tc>
                  <a:txBody>
                    <a:bodyPr/>
                    <a:lstStyle/>
                    <a:p>
                      <a:pPr algn="ctr"/>
                      <a:r>
                        <a:rPr lang="en-CA" sz="1100" u="sng" dirty="0" smtClean="0">
                          <a:latin typeface="Arial" panose="020B0604020202020204" pitchFamily="34" charset="0"/>
                          <a:cs typeface="Arial" panose="020B0604020202020204" pitchFamily="34" charset="0"/>
                        </a:rPr>
                        <a:t>ARCONA (ARC) Reinforcements</a:t>
                      </a:r>
                    </a:p>
                    <a:p>
                      <a:pPr algn="ctr"/>
                      <a:endParaRPr lang="en-CA" sz="1100" u="sng" dirty="0" smtClean="0">
                        <a:latin typeface="Arial" panose="020B0604020202020204" pitchFamily="34" charset="0"/>
                        <a:cs typeface="Arial" panose="020B0604020202020204" pitchFamily="34" charset="0"/>
                      </a:endParaRPr>
                    </a:p>
                    <a:p>
                      <a:pPr algn="l"/>
                      <a:r>
                        <a:rPr lang="en-CA" sz="1100" u="none" baseline="0" dirty="0" err="1" smtClean="0">
                          <a:latin typeface="Arial" panose="020B0604020202020204" pitchFamily="34" charset="0"/>
                          <a:cs typeface="Arial" panose="020B0604020202020204" pitchFamily="34" charset="0"/>
                        </a:rPr>
                        <a:t>Arcona</a:t>
                      </a:r>
                      <a:r>
                        <a:rPr lang="en-CA" sz="1100" u="none" baseline="0" dirty="0" smtClean="0">
                          <a:latin typeface="Arial" panose="020B0604020202020204" pitchFamily="34" charset="0"/>
                          <a:cs typeface="Arial" panose="020B0604020202020204" pitchFamily="34" charset="0"/>
                        </a:rPr>
                        <a:t> Expeditionary Force</a:t>
                      </a:r>
                    </a:p>
                    <a:p>
                      <a:pPr algn="l"/>
                      <a:endParaRPr lang="en-CA" sz="1100" u="none" baseline="0" dirty="0" smtClean="0">
                        <a:latin typeface="Arial" panose="020B0604020202020204" pitchFamily="34" charset="0"/>
                        <a:cs typeface="Arial" panose="020B0604020202020204" pitchFamily="34" charset="0"/>
                      </a:endParaRPr>
                    </a:p>
                    <a:p>
                      <a:pPr algn="l"/>
                      <a:endParaRPr lang="en-CA" sz="1100" u="none" baseline="0" dirty="0" smtClean="0">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Nebula-class Star Destroyer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Invicta</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{Flagship}</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The NSD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Invicta</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Attached Starfighter Units</a:t>
                      </a:r>
                      <a:endParaRPr lang="en-CA" sz="1100" b="0" dirty="0" smtClean="0">
                        <a:effectLst/>
                        <a:latin typeface="Arial" panose="020B0604020202020204" pitchFamily="34" charset="0"/>
                        <a:cs typeface="Arial" panose="020B0604020202020204" pitchFamily="34" charset="0"/>
                      </a:endParaRPr>
                    </a:p>
                    <a:p>
                      <a:pPr marL="171450" indent="-171450" rtl="0">
                        <a:buFont typeface="Arial" panose="020B0604020202020204" pitchFamily="34" charset="0"/>
                        <a:buChar char="•"/>
                      </a:pP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AEF Wing I (5 Squadrons) - Wing Commander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Zilghar</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Graviell</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XJ X-Wing - Black Wind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XJ X-Wing -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Lightbane</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XJ X-Wing - Void Squadron (Non-Dark Jedi Element)</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B-Wing - Scourge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E-Wing -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Doto</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StealthX</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Fighters - Void Squadron (Dark Jedi Element)</a:t>
                      </a:r>
                    </a:p>
                    <a:p>
                      <a:pPr marL="0" indent="0" rtl="0">
                        <a:buFont typeface="Arial" panose="020B0604020202020204" pitchFamily="34" charset="0"/>
                        <a:buNone/>
                      </a:pP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Attached Transport Craft</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18 Armored Interface Craft-4</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Epsilon Transport Group (12 AIC-4s)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Zeta Transport Group (6 AIC-4s)</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Attached Army Units (Division X)</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22 Infantry Squads - 220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22 Heavy Trooper Squads - 220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3 Scout Squads - 30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3 Medic Squads - 30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5 Engineer Squads - 50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3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Droideka</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Squads - 6 Units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4 Special Forces Squads - 16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3 Wilderness Fighters Squads - 30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Soulfire</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Strike Team</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Erinos</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Clan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Total: 602 Troops and 6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Droidekas</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Bothan</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Assault Cruiser Darkest Night</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Attached Starfighter Units</a:t>
                      </a:r>
                      <a:endParaRPr lang="en-CA" sz="1100" b="0" dirty="0" smtClean="0">
                        <a:effectLst/>
                        <a:latin typeface="Arial" panose="020B0604020202020204" pitchFamily="34" charset="0"/>
                        <a:cs typeface="Arial" panose="020B0604020202020204" pitchFamily="34" charset="0"/>
                      </a:endParaRPr>
                    </a:p>
                    <a:p>
                      <a:pPr marL="171450" indent="-171450" rtl="0">
                        <a:buFont typeface="Arial" panose="020B0604020202020204" pitchFamily="34" charset="0"/>
                        <a:buChar char="•"/>
                      </a:pP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AEF Wing II (4 Squadrons) - Wing Commander Elan Gable</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XJ X-Wing - Blue Mist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XJ X-Wing - Black Tide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K-Wing - Dark Sight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E-Wing - Lucius Squadron</a:t>
                      </a:r>
                    </a:p>
                    <a:p>
                      <a:pPr marL="0" indent="0" rtl="0">
                        <a:buFont typeface="Arial" panose="020B0604020202020204" pitchFamily="34" charset="0"/>
                        <a:buNone/>
                      </a:pPr>
                      <a:endPar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endParaRPr>
                    </a:p>
                    <a:p>
                      <a:pPr marL="0" indent="0" rtl="0">
                        <a:buFont typeface="Arial" panose="020B0604020202020204" pitchFamily="34" charset="0"/>
                        <a:buNone/>
                      </a:pP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Nebula-class Star Destroyer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Encanis</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Attached Starfighter Units</a:t>
                      </a:r>
                      <a:endParaRPr lang="en-CA" sz="1100" b="0" dirty="0" smtClean="0">
                        <a:effectLst/>
                        <a:latin typeface="Arial" panose="020B0604020202020204" pitchFamily="34" charset="0"/>
                        <a:cs typeface="Arial" panose="020B0604020202020204" pitchFamily="34" charset="0"/>
                      </a:endParaRPr>
                    </a:p>
                    <a:p>
                      <a:pPr marL="171450" indent="-171450" rtl="0">
                        <a:buFont typeface="Arial" panose="020B0604020202020204" pitchFamily="34" charset="0"/>
                        <a:buChar char="•"/>
                      </a:pP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AEF Wing IV (4 Squadrons)</a:t>
                      </a:r>
                      <a:endParaRPr lang="en-CA" sz="1100" b="0" dirty="0" smtClean="0">
                        <a:effectLst/>
                        <a:latin typeface="Arial" panose="020B0604020202020204" pitchFamily="34" charset="0"/>
                        <a:cs typeface="Arial" panose="020B0604020202020204" pitchFamily="34" charset="0"/>
                      </a:endParaRPr>
                    </a:p>
                    <a:p>
                      <a:pPr marL="0" indent="0" rtl="0">
                        <a:buFont typeface="Arial" panose="020B0604020202020204" pitchFamily="34" charset="0"/>
                        <a:buNone/>
                      </a:pP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12 TIE Avengers - Messiah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12 TIE Avengers - Ignition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12 B-Wings -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Sunsinger</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Squadron</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12 B-Wings - Adjudication Squadron</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Attached Transport Craft</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12 Armored Interface Craft-4</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Upsilon Transport Group (12 AIC-4)</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Bothan</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Assault Cruiser Shadow</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Attached Transport Craft</a:t>
                      </a:r>
                      <a:endParaRPr lang="en-CA" sz="1100" b="0" dirty="0" smtClean="0">
                        <a:effectLst/>
                        <a:latin typeface="Arial" panose="020B0604020202020204" pitchFamily="34" charset="0"/>
                        <a:cs typeface="Arial" panose="020B0604020202020204" pitchFamily="34" charset="0"/>
                      </a:endParaRPr>
                    </a:p>
                    <a:p>
                      <a:pPr rtl="0"/>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6 Armored Interface Craft-4</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Attached Army Units (Division XII)</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9 Infantry Squads - 90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9 Heavy Trooper Squads - 90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 Scout Squads - 10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2 Medic Squads - 20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1 Engineer Squads - 10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Total: 220 Troops</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Acclamator</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I-Class Assault Ship </a:t>
                      </a:r>
                      <a:r>
                        <a:rPr lang="en-CA" sz="1100" b="0" i="0" u="none" strike="noStrike" kern="1200" dirty="0" err="1" smtClean="0">
                          <a:solidFill>
                            <a:schemeClr val="lt1"/>
                          </a:solidFill>
                          <a:effectLst/>
                          <a:latin typeface="Arial" panose="020B0604020202020204" pitchFamily="34" charset="0"/>
                          <a:ea typeface="+mn-ea"/>
                          <a:cs typeface="Arial" panose="020B0604020202020204" pitchFamily="34" charset="0"/>
                        </a:rPr>
                        <a:t>Shadehammer</a:t>
                      </a: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
                      </a:r>
                      <a:b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br>
                      <a:r>
                        <a:rPr lang="en-CA" sz="1100" b="0" i="0" u="none" strike="noStrike" kern="1200" dirty="0" smtClean="0">
                          <a:solidFill>
                            <a:schemeClr val="lt1"/>
                          </a:solidFill>
                          <a:effectLst/>
                          <a:latin typeface="Arial" panose="020B0604020202020204" pitchFamily="34" charset="0"/>
                          <a:ea typeface="+mn-ea"/>
                          <a:cs typeface="Arial" panose="020B0604020202020204" pitchFamily="34" charset="0"/>
                        </a:rPr>
                        <a:t>Agave-class Picket Valour’s Fall</a:t>
                      </a:r>
                      <a:endParaRPr lang="en-CA" sz="1100" b="0" dirty="0" smtClean="0">
                        <a:effectLst/>
                        <a:latin typeface="Arial" panose="020B0604020202020204" pitchFamily="34" charset="0"/>
                        <a:cs typeface="Arial" panose="020B0604020202020204" pitchFamily="34" charset="0"/>
                      </a:endParaRPr>
                    </a:p>
                    <a:p>
                      <a:r>
                        <a:rPr lang="en-CA" sz="1100" dirty="0" smtClean="0">
                          <a:latin typeface="Arial" panose="020B0604020202020204" pitchFamily="34" charset="0"/>
                          <a:cs typeface="Arial" panose="020B0604020202020204" pitchFamily="34" charset="0"/>
                        </a:rPr>
                        <a:t/>
                      </a:r>
                      <a:br>
                        <a:rPr lang="en-CA" sz="1100" dirty="0" smtClean="0">
                          <a:latin typeface="Arial" panose="020B0604020202020204" pitchFamily="34" charset="0"/>
                          <a:cs typeface="Arial" panose="020B0604020202020204" pitchFamily="34" charset="0"/>
                        </a:rPr>
                      </a:br>
                      <a:endParaRPr lang="en-CA" sz="1100" u="sng"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77822172"/>
                  </a:ext>
                </a:extLst>
              </a:tr>
            </a:tbl>
          </a:graphicData>
        </a:graphic>
      </p:graphicFrame>
      <p:sp>
        <p:nvSpPr>
          <p:cNvPr id="4" name="TextBox 3"/>
          <p:cNvSpPr txBox="1"/>
          <p:nvPr/>
        </p:nvSpPr>
        <p:spPr>
          <a:xfrm>
            <a:off x="168811" y="221063"/>
            <a:ext cx="11802794" cy="849086"/>
          </a:xfrm>
          <a:prstGeom prst="rect">
            <a:avLst/>
          </a:prstGeom>
          <a:solidFill>
            <a:schemeClr val="bg1">
              <a:lumMod val="65000"/>
              <a:lumOff val="35000"/>
            </a:schemeClr>
          </a:solidFill>
        </p:spPr>
        <p:txBody>
          <a:bodyPr wrap="square" rtlCol="0">
            <a:spAutoFit/>
          </a:bodyPr>
          <a:lstStyle/>
          <a:p>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1292" y="158763"/>
            <a:ext cx="803763" cy="91138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3792" y="221063"/>
            <a:ext cx="814535" cy="859531"/>
          </a:xfrm>
          <a:prstGeom prst="rect">
            <a:avLst/>
          </a:prstGeom>
          <a:noFill/>
        </p:spPr>
      </p:pic>
      <p:sp>
        <p:nvSpPr>
          <p:cNvPr id="7" name="TextBox 6"/>
          <p:cNvSpPr txBox="1"/>
          <p:nvPr/>
        </p:nvSpPr>
        <p:spPr>
          <a:xfrm>
            <a:off x="323557" y="492369"/>
            <a:ext cx="3910818" cy="338554"/>
          </a:xfrm>
          <a:prstGeom prst="rect">
            <a:avLst/>
          </a:prstGeom>
          <a:noFill/>
        </p:spPr>
        <p:txBody>
          <a:bodyPr wrap="square" rtlCol="0">
            <a:spAutoFit/>
          </a:bodyPr>
          <a:lstStyle/>
          <a:p>
            <a:pPr algn="ctr"/>
            <a:r>
              <a:rPr lang="en-CA" sz="1600" dirty="0" smtClean="0">
                <a:latin typeface="Arial Black" panose="020B0A04020102020204" pitchFamily="34" charset="0"/>
              </a:rPr>
              <a:t>0915 ZULU | AFTERMATH </a:t>
            </a:r>
            <a:endParaRPr lang="en-CA" sz="1600" dirty="0">
              <a:latin typeface="Arial Black" panose="020B0A04020102020204" pitchFamily="34" charset="0"/>
            </a:endParaRPr>
          </a:p>
        </p:txBody>
      </p:sp>
      <p:sp>
        <p:nvSpPr>
          <p:cNvPr id="8" name="TextBox 7"/>
          <p:cNvSpPr txBox="1"/>
          <p:nvPr/>
        </p:nvSpPr>
        <p:spPr>
          <a:xfrm>
            <a:off x="7877908" y="492369"/>
            <a:ext cx="3812343" cy="338554"/>
          </a:xfrm>
          <a:prstGeom prst="rect">
            <a:avLst/>
          </a:prstGeom>
          <a:noFill/>
        </p:spPr>
        <p:txBody>
          <a:bodyPr wrap="square" rtlCol="0">
            <a:spAutoFit/>
          </a:bodyPr>
          <a:lstStyle/>
          <a:p>
            <a:pPr algn="r"/>
            <a:r>
              <a:rPr lang="en-CA" sz="1600" dirty="0" smtClean="0">
                <a:latin typeface="Arial Black" panose="020B0A04020102020204" pitchFamily="34" charset="0"/>
              </a:rPr>
              <a:t>JOINT OP COMMAND – PG 3</a:t>
            </a:r>
            <a:endParaRPr lang="en-CA" sz="1600" dirty="0">
              <a:latin typeface="Arial Black" panose="020B0A04020102020204" pitchFamily="34" charset="0"/>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5542" y="196879"/>
            <a:ext cx="767042" cy="873270"/>
          </a:xfrm>
          <a:prstGeom prst="rect">
            <a:avLst/>
          </a:prstGeom>
        </p:spPr>
      </p:pic>
    </p:spTree>
    <p:extLst>
      <p:ext uri="{BB962C8B-B14F-4D97-AF65-F5344CB8AC3E}">
        <p14:creationId xmlns:p14="http://schemas.microsoft.com/office/powerpoint/2010/main" val="677535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sz="1800" dirty="0" smtClean="0">
                <a:latin typeface="Arial" panose="020B0604020202020204" pitchFamily="34" charset="0"/>
                <a:cs typeface="Arial" panose="020B0604020202020204" pitchFamily="34" charset="0"/>
              </a:rPr>
              <a:t>Enemy Composition:</a:t>
            </a:r>
          </a:p>
          <a:p>
            <a:pPr marL="0" indent="0">
              <a:buNone/>
            </a:pPr>
            <a:endParaRPr lang="en-CA" sz="1800" dirty="0">
              <a:latin typeface="Arial" panose="020B0604020202020204" pitchFamily="34" charset="0"/>
              <a:cs typeface="Arial" panose="020B0604020202020204" pitchFamily="34" charset="0"/>
            </a:endParaRPr>
          </a:p>
          <a:p>
            <a:pPr marL="0" indent="0">
              <a:buNone/>
            </a:pPr>
            <a:r>
              <a:rPr lang="en-CA" sz="1800" dirty="0" smtClean="0">
                <a:latin typeface="Arial" panose="020B0604020202020204" pitchFamily="34" charset="0"/>
                <a:cs typeface="Arial" panose="020B0604020202020204" pitchFamily="34" charset="0"/>
              </a:rPr>
              <a:t>Exact intelligence on enemy composition is scarce. It is estimated that the forces of the Iron Throne contain at least twenty battle-ready, cruiser-or-higher class vessels in orbit of </a:t>
            </a:r>
            <a:r>
              <a:rPr lang="en-CA" sz="1800" dirty="0" err="1" smtClean="0">
                <a:latin typeface="Arial" panose="020B0604020202020204" pitchFamily="34" charset="0"/>
                <a:cs typeface="Arial" panose="020B0604020202020204" pitchFamily="34" charset="0"/>
              </a:rPr>
              <a:t>Antei</a:t>
            </a:r>
            <a:r>
              <a:rPr lang="en-CA" sz="1800" dirty="0" smtClean="0">
                <a:latin typeface="Arial" panose="020B0604020202020204" pitchFamily="34" charset="0"/>
                <a:cs typeface="Arial" panose="020B0604020202020204" pitchFamily="34" charset="0"/>
              </a:rPr>
              <a:t>. Effective jamming capabilities have made discovering the composition of the enemy fleet impossible.</a:t>
            </a:r>
          </a:p>
          <a:p>
            <a:pPr marL="0" indent="0">
              <a:buNone/>
            </a:pPr>
            <a:r>
              <a:rPr lang="en-CA" sz="1800" dirty="0" smtClean="0">
                <a:latin typeface="Arial" panose="020B0604020202020204" pitchFamily="34" charset="0"/>
                <a:cs typeface="Arial" panose="020B0604020202020204" pitchFamily="34" charset="0"/>
              </a:rPr>
              <a:t>Furthermore, based on </a:t>
            </a:r>
            <a:r>
              <a:rPr lang="en-CA" sz="1800" dirty="0" err="1" smtClean="0">
                <a:latin typeface="Arial" panose="020B0604020202020204" pitchFamily="34" charset="0"/>
                <a:cs typeface="Arial" panose="020B0604020202020204" pitchFamily="34" charset="0"/>
              </a:rPr>
              <a:t>lifesign</a:t>
            </a:r>
            <a:r>
              <a:rPr lang="en-CA" sz="1800" dirty="0" smtClean="0">
                <a:latin typeface="Arial" panose="020B0604020202020204" pitchFamily="34" charset="0"/>
                <a:cs typeface="Arial" panose="020B0604020202020204" pitchFamily="34" charset="0"/>
              </a:rPr>
              <a:t> readings taken before the jamming began, we know the locations being assaulted are occupied, but not be whom or what. Thus, the scheme of maneuver is reflective of territorial objectives required to maintain control of the Battle Space. Estimated numbers of troops are at least equal to ours with the addition of possible </a:t>
            </a:r>
            <a:r>
              <a:rPr lang="en-CA" sz="1800" dirty="0" err="1" smtClean="0">
                <a:latin typeface="Arial" panose="020B0604020202020204" pitchFamily="34" charset="0"/>
                <a:cs typeface="Arial" panose="020B0604020202020204" pitchFamily="34" charset="0"/>
              </a:rPr>
              <a:t>Arconan</a:t>
            </a:r>
            <a:r>
              <a:rPr lang="en-CA" sz="1800" dirty="0" smtClean="0">
                <a:latin typeface="Arial" panose="020B0604020202020204" pitchFamily="34" charset="0"/>
                <a:cs typeface="Arial" panose="020B0604020202020204" pitchFamily="34" charset="0"/>
              </a:rPr>
              <a:t> reinforcements. Expect heavily fortified defensive positions.</a:t>
            </a:r>
          </a:p>
          <a:p>
            <a:pPr marL="0" indent="0" algn="ctr">
              <a:buNone/>
            </a:pPr>
            <a:endParaRPr lang="en-CA" sz="1800" dirty="0">
              <a:latin typeface="Arial" panose="020B0604020202020204" pitchFamily="34" charset="0"/>
              <a:cs typeface="Arial" panose="020B0604020202020204" pitchFamily="34" charset="0"/>
            </a:endParaRPr>
          </a:p>
          <a:p>
            <a:pPr marL="0" indent="0">
              <a:buNone/>
            </a:pPr>
            <a:endParaRPr lang="en-CA" sz="1800" dirty="0" smtClean="0">
              <a:latin typeface="Arial" panose="020B0604020202020204" pitchFamily="34" charset="0"/>
              <a:cs typeface="Arial" panose="020B0604020202020204" pitchFamily="34" charset="0"/>
            </a:endParaRPr>
          </a:p>
          <a:p>
            <a:pPr marL="0" indent="0" algn="ctr">
              <a:buNone/>
            </a:pPr>
            <a:endParaRPr lang="en-CA" dirty="0"/>
          </a:p>
          <a:p>
            <a:pPr marL="0" indent="0">
              <a:buNone/>
            </a:pPr>
            <a:endParaRPr lang="en-CA" dirty="0"/>
          </a:p>
        </p:txBody>
      </p:sp>
      <p:sp>
        <p:nvSpPr>
          <p:cNvPr id="4" name="TextBox 3"/>
          <p:cNvSpPr txBox="1"/>
          <p:nvPr/>
        </p:nvSpPr>
        <p:spPr>
          <a:xfrm>
            <a:off x="168811" y="221063"/>
            <a:ext cx="11802794" cy="849086"/>
          </a:xfrm>
          <a:prstGeom prst="rect">
            <a:avLst/>
          </a:prstGeom>
          <a:solidFill>
            <a:schemeClr val="bg1">
              <a:lumMod val="65000"/>
              <a:lumOff val="35000"/>
            </a:schemeClr>
          </a:solidFill>
        </p:spPr>
        <p:txBody>
          <a:bodyPr wrap="square" rtlCol="0">
            <a:spAutoFit/>
          </a:bodyPr>
          <a:lstStyle/>
          <a:p>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1292" y="158763"/>
            <a:ext cx="803763" cy="91138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3792" y="221063"/>
            <a:ext cx="814535" cy="859531"/>
          </a:xfrm>
          <a:prstGeom prst="rect">
            <a:avLst/>
          </a:prstGeom>
          <a:noFill/>
        </p:spPr>
      </p:pic>
      <p:sp>
        <p:nvSpPr>
          <p:cNvPr id="7" name="TextBox 6"/>
          <p:cNvSpPr txBox="1"/>
          <p:nvPr/>
        </p:nvSpPr>
        <p:spPr>
          <a:xfrm>
            <a:off x="323557" y="492369"/>
            <a:ext cx="3910818" cy="338554"/>
          </a:xfrm>
          <a:prstGeom prst="rect">
            <a:avLst/>
          </a:prstGeom>
          <a:noFill/>
        </p:spPr>
        <p:txBody>
          <a:bodyPr wrap="square" rtlCol="0">
            <a:spAutoFit/>
          </a:bodyPr>
          <a:lstStyle/>
          <a:p>
            <a:pPr algn="ctr"/>
            <a:r>
              <a:rPr lang="en-CA" sz="1600" dirty="0" smtClean="0">
                <a:latin typeface="Arial Black" panose="020B0A04020102020204" pitchFamily="34" charset="0"/>
              </a:rPr>
              <a:t>0915 ZULU | AFTERMATH </a:t>
            </a:r>
            <a:endParaRPr lang="en-CA" sz="1600" dirty="0">
              <a:latin typeface="Arial Black" panose="020B0A04020102020204" pitchFamily="34" charset="0"/>
            </a:endParaRPr>
          </a:p>
        </p:txBody>
      </p:sp>
      <p:sp>
        <p:nvSpPr>
          <p:cNvPr id="8" name="TextBox 7"/>
          <p:cNvSpPr txBox="1"/>
          <p:nvPr/>
        </p:nvSpPr>
        <p:spPr>
          <a:xfrm>
            <a:off x="7877908" y="492369"/>
            <a:ext cx="3812343" cy="338554"/>
          </a:xfrm>
          <a:prstGeom prst="rect">
            <a:avLst/>
          </a:prstGeom>
          <a:noFill/>
        </p:spPr>
        <p:txBody>
          <a:bodyPr wrap="square" rtlCol="0">
            <a:spAutoFit/>
          </a:bodyPr>
          <a:lstStyle/>
          <a:p>
            <a:pPr algn="r"/>
            <a:r>
              <a:rPr lang="en-CA" sz="1600" dirty="0" smtClean="0">
                <a:latin typeface="Arial Black" panose="020B0A04020102020204" pitchFamily="34" charset="0"/>
              </a:rPr>
              <a:t>JOINT OP COMMAND – PG 4</a:t>
            </a:r>
            <a:endParaRPr lang="en-CA" sz="1600" dirty="0">
              <a:latin typeface="Arial Black" panose="020B0A0402010202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5542" y="196879"/>
            <a:ext cx="767042" cy="873270"/>
          </a:xfrm>
          <a:prstGeom prst="rect">
            <a:avLst/>
          </a:prstGeom>
        </p:spPr>
      </p:pic>
    </p:spTree>
    <p:extLst>
      <p:ext uri="{BB962C8B-B14F-4D97-AF65-F5344CB8AC3E}">
        <p14:creationId xmlns:p14="http://schemas.microsoft.com/office/powerpoint/2010/main" val="409740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84171" y="1341454"/>
            <a:ext cx="7987434" cy="5516545"/>
          </a:xfrm>
        </p:spPr>
      </p:pic>
      <p:sp>
        <p:nvSpPr>
          <p:cNvPr id="4" name="TextBox 3"/>
          <p:cNvSpPr txBox="1"/>
          <p:nvPr/>
        </p:nvSpPr>
        <p:spPr>
          <a:xfrm>
            <a:off x="168811" y="221063"/>
            <a:ext cx="11802794" cy="849086"/>
          </a:xfrm>
          <a:prstGeom prst="rect">
            <a:avLst/>
          </a:prstGeom>
          <a:solidFill>
            <a:schemeClr val="bg1">
              <a:lumMod val="65000"/>
              <a:lumOff val="35000"/>
            </a:schemeClr>
          </a:solidFill>
        </p:spPr>
        <p:txBody>
          <a:bodyPr wrap="square" rtlCol="0">
            <a:spAutoFit/>
          </a:bodyPr>
          <a:lstStyle/>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61292" y="158763"/>
            <a:ext cx="803763" cy="91138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3792" y="221063"/>
            <a:ext cx="814535" cy="859531"/>
          </a:xfrm>
          <a:prstGeom prst="rect">
            <a:avLst/>
          </a:prstGeom>
          <a:noFill/>
        </p:spPr>
      </p:pic>
      <p:sp>
        <p:nvSpPr>
          <p:cNvPr id="7" name="TextBox 6"/>
          <p:cNvSpPr txBox="1"/>
          <p:nvPr/>
        </p:nvSpPr>
        <p:spPr>
          <a:xfrm>
            <a:off x="323557" y="492369"/>
            <a:ext cx="3910818" cy="338554"/>
          </a:xfrm>
          <a:prstGeom prst="rect">
            <a:avLst/>
          </a:prstGeom>
          <a:noFill/>
        </p:spPr>
        <p:txBody>
          <a:bodyPr wrap="square" rtlCol="0">
            <a:spAutoFit/>
          </a:bodyPr>
          <a:lstStyle/>
          <a:p>
            <a:pPr algn="ctr"/>
            <a:r>
              <a:rPr lang="en-CA" sz="1600" dirty="0" smtClean="0">
                <a:latin typeface="Arial Black" panose="020B0A04020102020204" pitchFamily="34" charset="0"/>
              </a:rPr>
              <a:t>0915 ZULU | AFTERMATH </a:t>
            </a:r>
            <a:endParaRPr lang="en-CA" sz="1600" dirty="0">
              <a:latin typeface="Arial Black" panose="020B0A04020102020204" pitchFamily="34" charset="0"/>
            </a:endParaRPr>
          </a:p>
        </p:txBody>
      </p:sp>
      <p:sp>
        <p:nvSpPr>
          <p:cNvPr id="8" name="TextBox 7"/>
          <p:cNvSpPr txBox="1"/>
          <p:nvPr/>
        </p:nvSpPr>
        <p:spPr>
          <a:xfrm>
            <a:off x="7877908" y="492369"/>
            <a:ext cx="3812343" cy="338554"/>
          </a:xfrm>
          <a:prstGeom prst="rect">
            <a:avLst/>
          </a:prstGeom>
          <a:noFill/>
        </p:spPr>
        <p:txBody>
          <a:bodyPr wrap="square" rtlCol="0">
            <a:spAutoFit/>
          </a:bodyPr>
          <a:lstStyle/>
          <a:p>
            <a:pPr algn="r"/>
            <a:r>
              <a:rPr lang="en-CA" sz="1600" dirty="0" smtClean="0">
                <a:latin typeface="Arial Black" panose="020B0A04020102020204" pitchFamily="34" charset="0"/>
              </a:rPr>
              <a:t>JOINT OP COMMAND – PG 5</a:t>
            </a:r>
            <a:endParaRPr lang="en-CA" sz="1600" dirty="0">
              <a:latin typeface="Arial Black" panose="020B0A04020102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25542" y="196879"/>
            <a:ext cx="767042" cy="873270"/>
          </a:xfrm>
          <a:prstGeom prst="rect">
            <a:avLst/>
          </a:prstGeom>
        </p:spPr>
      </p:pic>
      <p:sp>
        <p:nvSpPr>
          <p:cNvPr id="11" name="TextBox 10"/>
          <p:cNvSpPr txBox="1"/>
          <p:nvPr/>
        </p:nvSpPr>
        <p:spPr>
          <a:xfrm>
            <a:off x="323557" y="1449977"/>
            <a:ext cx="3046660" cy="2862322"/>
          </a:xfrm>
          <a:prstGeom prst="rect">
            <a:avLst/>
          </a:prstGeom>
          <a:noFill/>
        </p:spPr>
        <p:txBody>
          <a:bodyPr wrap="square" rtlCol="0">
            <a:spAutoFit/>
          </a:bodyPr>
          <a:lstStyle/>
          <a:p>
            <a:r>
              <a:rPr lang="en-CA" dirty="0" smtClean="0"/>
              <a:t>Intelligence:</a:t>
            </a:r>
          </a:p>
          <a:p>
            <a:endParaRPr lang="en-CA" dirty="0"/>
          </a:p>
          <a:p>
            <a:r>
              <a:rPr lang="en-CA" dirty="0" smtClean="0"/>
              <a:t>Enemy expected to be </a:t>
            </a:r>
            <a:r>
              <a:rPr lang="en-CA" dirty="0" err="1" smtClean="0"/>
              <a:t>foritifed</a:t>
            </a:r>
            <a:r>
              <a:rPr lang="en-CA" dirty="0" smtClean="0"/>
              <a:t> in “X” positions</a:t>
            </a:r>
          </a:p>
          <a:p>
            <a:endParaRPr lang="en-CA" dirty="0"/>
          </a:p>
          <a:p>
            <a:r>
              <a:rPr lang="en-CA" dirty="0" smtClean="0"/>
              <a:t>Composition and layout of forces unknown. Forces will be stationary (likely).</a:t>
            </a:r>
          </a:p>
          <a:p>
            <a:endParaRPr lang="en-CA" dirty="0"/>
          </a:p>
          <a:p>
            <a:r>
              <a:rPr lang="en-CA" dirty="0" smtClean="0"/>
              <a:t>Enemy artillery located at “</a:t>
            </a:r>
            <a:endParaRPr lang="en-CA" dirty="0"/>
          </a:p>
        </p:txBody>
      </p:sp>
      <p:sp>
        <p:nvSpPr>
          <p:cNvPr id="12" name="Multiply 11"/>
          <p:cNvSpPr/>
          <p:nvPr/>
        </p:nvSpPr>
        <p:spPr>
          <a:xfrm>
            <a:off x="10058400" y="2528441"/>
            <a:ext cx="692331" cy="705394"/>
          </a:xfrm>
          <a:prstGeom prst="mathMultiply">
            <a:avLst/>
          </a:prstGeom>
          <a:solidFill>
            <a:srgbClr val="FF0000">
              <a:alpha val="2117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Multiply 12"/>
          <p:cNvSpPr/>
          <p:nvPr/>
        </p:nvSpPr>
        <p:spPr>
          <a:xfrm>
            <a:off x="7531742" y="5724487"/>
            <a:ext cx="692331" cy="705394"/>
          </a:xfrm>
          <a:prstGeom prst="mathMultiply">
            <a:avLst/>
          </a:prstGeom>
          <a:solidFill>
            <a:srgbClr val="FF0000">
              <a:alpha val="2117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Multiply 13"/>
          <p:cNvSpPr/>
          <p:nvPr/>
        </p:nvSpPr>
        <p:spPr>
          <a:xfrm>
            <a:off x="10750731" y="4093972"/>
            <a:ext cx="692331" cy="705394"/>
          </a:xfrm>
          <a:prstGeom prst="mathMultiply">
            <a:avLst/>
          </a:prstGeom>
          <a:solidFill>
            <a:srgbClr val="FF0000">
              <a:alpha val="2117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Multiply 14"/>
          <p:cNvSpPr/>
          <p:nvPr/>
        </p:nvSpPr>
        <p:spPr>
          <a:xfrm>
            <a:off x="5065625" y="6152606"/>
            <a:ext cx="692331" cy="705394"/>
          </a:xfrm>
          <a:prstGeom prst="mathMultiply">
            <a:avLst/>
          </a:prstGeom>
          <a:solidFill>
            <a:srgbClr val="FF0000">
              <a:alpha val="2117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Multiply 15"/>
          <p:cNvSpPr/>
          <p:nvPr/>
        </p:nvSpPr>
        <p:spPr>
          <a:xfrm>
            <a:off x="4900883" y="4042394"/>
            <a:ext cx="692331" cy="705394"/>
          </a:xfrm>
          <a:prstGeom prst="mathMultiply">
            <a:avLst/>
          </a:prstGeom>
          <a:solidFill>
            <a:srgbClr val="FF0000">
              <a:alpha val="2117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Multiply 16"/>
          <p:cNvSpPr/>
          <p:nvPr/>
        </p:nvSpPr>
        <p:spPr>
          <a:xfrm>
            <a:off x="4568728" y="5019093"/>
            <a:ext cx="692331" cy="705394"/>
          </a:xfrm>
          <a:prstGeom prst="mathMultiply">
            <a:avLst/>
          </a:prstGeom>
          <a:solidFill>
            <a:srgbClr val="FF0000">
              <a:alpha val="2117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Up Arrow 17"/>
          <p:cNvSpPr/>
          <p:nvPr/>
        </p:nvSpPr>
        <p:spPr>
          <a:xfrm>
            <a:off x="5271358" y="4811238"/>
            <a:ext cx="175794" cy="1364508"/>
          </a:xfrm>
          <a:prstGeom prst="upArrow">
            <a:avLst/>
          </a:prstGeom>
          <a:solidFill>
            <a:srgbClr val="C00000">
              <a:alpha val="2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Up Arrow 18"/>
          <p:cNvSpPr/>
          <p:nvPr/>
        </p:nvSpPr>
        <p:spPr>
          <a:xfrm>
            <a:off x="10574937" y="3098180"/>
            <a:ext cx="175794" cy="1364508"/>
          </a:xfrm>
          <a:prstGeom prst="upArrow">
            <a:avLst/>
          </a:prstGeom>
          <a:solidFill>
            <a:srgbClr val="C00000">
              <a:alpha val="2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Up Arrow 19"/>
          <p:cNvSpPr/>
          <p:nvPr/>
        </p:nvSpPr>
        <p:spPr>
          <a:xfrm>
            <a:off x="7802094" y="4462688"/>
            <a:ext cx="175794" cy="1364508"/>
          </a:xfrm>
          <a:prstGeom prst="upArrow">
            <a:avLst/>
          </a:prstGeom>
          <a:solidFill>
            <a:srgbClr val="C00000">
              <a:alpha val="2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80947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a:stretch>
            <a:fillRect/>
          </a:stretch>
        </p:blipFill>
        <p:spPr>
          <a:xfrm>
            <a:off x="3605350" y="1351900"/>
            <a:ext cx="8366256" cy="5506100"/>
          </a:xfrm>
          <a:prstGeom prst="rect">
            <a:avLst/>
          </a:prstGeom>
        </p:spPr>
      </p:pic>
      <p:sp>
        <p:nvSpPr>
          <p:cNvPr id="4" name="TextBox 3"/>
          <p:cNvSpPr txBox="1"/>
          <p:nvPr/>
        </p:nvSpPr>
        <p:spPr>
          <a:xfrm>
            <a:off x="168811" y="221063"/>
            <a:ext cx="11802794" cy="849086"/>
          </a:xfrm>
          <a:prstGeom prst="rect">
            <a:avLst/>
          </a:prstGeom>
          <a:solidFill>
            <a:schemeClr val="bg1">
              <a:lumMod val="65000"/>
              <a:lumOff val="35000"/>
            </a:schemeClr>
          </a:solidFill>
        </p:spPr>
        <p:txBody>
          <a:bodyPr wrap="square" rtlCol="0">
            <a:spAutoFit/>
          </a:bodyPr>
          <a:lstStyle/>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61292" y="158763"/>
            <a:ext cx="803763" cy="91138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3792" y="221063"/>
            <a:ext cx="814535" cy="859531"/>
          </a:xfrm>
          <a:prstGeom prst="rect">
            <a:avLst/>
          </a:prstGeom>
          <a:noFill/>
        </p:spPr>
      </p:pic>
      <p:sp>
        <p:nvSpPr>
          <p:cNvPr id="7" name="TextBox 6"/>
          <p:cNvSpPr txBox="1"/>
          <p:nvPr/>
        </p:nvSpPr>
        <p:spPr>
          <a:xfrm>
            <a:off x="323557" y="492369"/>
            <a:ext cx="3910818" cy="338554"/>
          </a:xfrm>
          <a:prstGeom prst="rect">
            <a:avLst/>
          </a:prstGeom>
          <a:noFill/>
        </p:spPr>
        <p:txBody>
          <a:bodyPr wrap="square" rtlCol="0">
            <a:spAutoFit/>
          </a:bodyPr>
          <a:lstStyle/>
          <a:p>
            <a:pPr algn="ctr"/>
            <a:r>
              <a:rPr lang="en-CA" sz="1600" dirty="0" smtClean="0">
                <a:latin typeface="Arial Black" panose="020B0A04020102020204" pitchFamily="34" charset="0"/>
              </a:rPr>
              <a:t>0915 ZULU | AFTERMATH </a:t>
            </a:r>
            <a:endParaRPr lang="en-CA" sz="1600" dirty="0">
              <a:latin typeface="Arial Black" panose="020B0A04020102020204" pitchFamily="34" charset="0"/>
            </a:endParaRPr>
          </a:p>
        </p:txBody>
      </p:sp>
      <p:sp>
        <p:nvSpPr>
          <p:cNvPr id="8" name="TextBox 7"/>
          <p:cNvSpPr txBox="1"/>
          <p:nvPr/>
        </p:nvSpPr>
        <p:spPr>
          <a:xfrm>
            <a:off x="7877908" y="492369"/>
            <a:ext cx="3812343" cy="338554"/>
          </a:xfrm>
          <a:prstGeom prst="rect">
            <a:avLst/>
          </a:prstGeom>
          <a:noFill/>
        </p:spPr>
        <p:txBody>
          <a:bodyPr wrap="square" rtlCol="0">
            <a:spAutoFit/>
          </a:bodyPr>
          <a:lstStyle/>
          <a:p>
            <a:pPr algn="r"/>
            <a:r>
              <a:rPr lang="en-CA" sz="1600" dirty="0" smtClean="0">
                <a:latin typeface="Arial Black" panose="020B0A04020102020204" pitchFamily="34" charset="0"/>
              </a:rPr>
              <a:t>JOINT OP COMMAND – PG 6</a:t>
            </a:r>
            <a:endParaRPr lang="en-CA" sz="1600" dirty="0">
              <a:latin typeface="Arial Black" panose="020B0A04020102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25542" y="196879"/>
            <a:ext cx="767042" cy="87327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2732" y="2257529"/>
            <a:ext cx="803763" cy="911386"/>
          </a:xfrm>
          <a:prstGeom prst="rect">
            <a:avLst/>
          </a:prstGeom>
        </p:spPr>
      </p:pic>
      <p:sp>
        <p:nvSpPr>
          <p:cNvPr id="13" name="TextBox 12"/>
          <p:cNvSpPr txBox="1"/>
          <p:nvPr/>
        </p:nvSpPr>
        <p:spPr>
          <a:xfrm>
            <a:off x="168811" y="1567543"/>
            <a:ext cx="3281793" cy="4524315"/>
          </a:xfrm>
          <a:prstGeom prst="rect">
            <a:avLst/>
          </a:prstGeom>
          <a:noFill/>
        </p:spPr>
        <p:txBody>
          <a:bodyPr wrap="square" rtlCol="0">
            <a:spAutoFit/>
          </a:bodyPr>
          <a:lstStyle/>
          <a:p>
            <a:r>
              <a:rPr lang="en-CA" dirty="0" smtClean="0">
                <a:latin typeface="Arial" panose="020B0604020202020204" pitchFamily="34" charset="0"/>
                <a:cs typeface="Arial" panose="020B0604020202020204" pitchFamily="34" charset="0"/>
              </a:rPr>
              <a:t>Phase One:</a:t>
            </a:r>
          </a:p>
          <a:p>
            <a:endParaRPr lang="en-CA" dirty="0">
              <a:latin typeface="Arial" panose="020B0604020202020204" pitchFamily="34" charset="0"/>
              <a:cs typeface="Arial" panose="020B0604020202020204" pitchFamily="34" charset="0"/>
            </a:endParaRPr>
          </a:p>
          <a:p>
            <a:r>
              <a:rPr lang="en-CA" dirty="0" err="1" smtClean="0">
                <a:latin typeface="Arial" panose="020B0604020202020204" pitchFamily="34" charset="0"/>
                <a:cs typeface="Arial" panose="020B0604020202020204" pitchFamily="34" charset="0"/>
              </a:rPr>
              <a:t>Plagueis</a:t>
            </a:r>
            <a:r>
              <a:rPr lang="en-CA" dirty="0" smtClean="0">
                <a:latin typeface="Arial" panose="020B0604020202020204" pitchFamily="34" charset="0"/>
                <a:cs typeface="Arial" panose="020B0604020202020204" pitchFamily="34" charset="0"/>
              </a:rPr>
              <a:t> strike force establish landing zones. Landing Zone A secured for artillery and Tarentum landing forces. Landing Zone B secured.</a:t>
            </a:r>
          </a:p>
          <a:p>
            <a:endParaRPr lang="en-CA" dirty="0">
              <a:latin typeface="Arial" panose="020B0604020202020204" pitchFamily="34" charset="0"/>
              <a:cs typeface="Arial" panose="020B0604020202020204" pitchFamily="34" charset="0"/>
            </a:endParaRPr>
          </a:p>
          <a:p>
            <a:r>
              <a:rPr lang="en-CA" dirty="0" smtClean="0">
                <a:latin typeface="Arial" panose="020B0604020202020204" pitchFamily="34" charset="0"/>
                <a:cs typeface="Arial" panose="020B0604020202020204" pitchFamily="34" charset="0"/>
              </a:rPr>
              <a:t>Attack launched from Landing Zone B to retake the Eastern Temples situated on high ground.</a:t>
            </a:r>
          </a:p>
          <a:p>
            <a:endParaRPr lang="en-CA" dirty="0">
              <a:latin typeface="Arial" panose="020B0604020202020204" pitchFamily="34" charset="0"/>
              <a:cs typeface="Arial" panose="020B0604020202020204" pitchFamily="34" charset="0"/>
            </a:endParaRPr>
          </a:p>
          <a:p>
            <a:r>
              <a:rPr lang="en-CA" dirty="0" smtClean="0">
                <a:latin typeface="Arial" panose="020B0604020202020204" pitchFamily="34" charset="0"/>
                <a:cs typeface="Arial" panose="020B0604020202020204" pitchFamily="34" charset="0"/>
              </a:rPr>
              <a:t>Suppressing fire from AV-7 cannons established at Landing Zone A.</a:t>
            </a:r>
            <a:endParaRPr lang="en-CA" dirty="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0069" y="2029208"/>
            <a:ext cx="803763" cy="911386"/>
          </a:xfrm>
          <a:prstGeom prst="rect">
            <a:avLst/>
          </a:prstGeom>
        </p:spPr>
      </p:pic>
      <p:sp>
        <p:nvSpPr>
          <p:cNvPr id="18" name="Oval 17"/>
          <p:cNvSpPr/>
          <p:nvPr/>
        </p:nvSpPr>
        <p:spPr>
          <a:xfrm>
            <a:off x="9222377" y="2029208"/>
            <a:ext cx="1544792" cy="1367135"/>
          </a:xfrm>
          <a:prstGeom prst="ellipse">
            <a:avLst/>
          </a:prstGeom>
          <a:solidFill>
            <a:srgbClr val="29AF8C">
              <a:alpha val="2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4759554" y="1801333"/>
            <a:ext cx="1544792" cy="1367135"/>
          </a:xfrm>
          <a:prstGeom prst="ellipse">
            <a:avLst/>
          </a:prstGeom>
          <a:solidFill>
            <a:srgbClr val="29AF8C">
              <a:alpha val="2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a:off x="5161435" y="2237877"/>
            <a:ext cx="741029" cy="369332"/>
          </a:xfrm>
          <a:prstGeom prst="rect">
            <a:avLst/>
          </a:prstGeom>
          <a:noFill/>
        </p:spPr>
        <p:txBody>
          <a:bodyPr wrap="square" rtlCol="0">
            <a:spAutoFit/>
          </a:bodyPr>
          <a:lstStyle/>
          <a:p>
            <a:pPr algn="ctr"/>
            <a:r>
              <a:rPr lang="en-CA" dirty="0" smtClean="0">
                <a:latin typeface="Arial Black" panose="020B0A04020102020204" pitchFamily="34" charset="0"/>
              </a:rPr>
              <a:t>A</a:t>
            </a:r>
            <a:endParaRPr lang="en-CA" dirty="0">
              <a:latin typeface="Arial Black" panose="020B0A04020102020204" pitchFamily="34" charset="0"/>
            </a:endParaRPr>
          </a:p>
        </p:txBody>
      </p:sp>
      <p:sp>
        <p:nvSpPr>
          <p:cNvPr id="21" name="TextBox 20"/>
          <p:cNvSpPr txBox="1"/>
          <p:nvPr/>
        </p:nvSpPr>
        <p:spPr>
          <a:xfrm>
            <a:off x="9562732" y="2484900"/>
            <a:ext cx="803763" cy="369332"/>
          </a:xfrm>
          <a:prstGeom prst="rect">
            <a:avLst/>
          </a:prstGeom>
          <a:noFill/>
        </p:spPr>
        <p:txBody>
          <a:bodyPr wrap="square" rtlCol="0">
            <a:spAutoFit/>
          </a:bodyPr>
          <a:lstStyle/>
          <a:p>
            <a:pPr algn="ctr"/>
            <a:r>
              <a:rPr lang="en-CA" dirty="0" smtClean="0">
                <a:latin typeface="Arial Black" panose="020B0A04020102020204" pitchFamily="34" charset="0"/>
              </a:rPr>
              <a:t>B</a:t>
            </a:r>
            <a:endParaRPr lang="en-CA" dirty="0">
              <a:latin typeface="Arial Black" panose="020B0A04020102020204" pitchFamily="34" charset="0"/>
            </a:endParaRPr>
          </a:p>
        </p:txBody>
      </p:sp>
    </p:spTree>
    <p:extLst>
      <p:ext uri="{BB962C8B-B14F-4D97-AF65-F5344CB8AC3E}">
        <p14:creationId xmlns:p14="http://schemas.microsoft.com/office/powerpoint/2010/main" val="343308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811" y="1402751"/>
            <a:ext cx="4684981" cy="4825063"/>
          </a:xfrm>
        </p:spPr>
        <p:txBody>
          <a:bodyPr>
            <a:normAutofit/>
          </a:bodyPr>
          <a:lstStyle/>
          <a:p>
            <a:pPr marL="0" indent="0">
              <a:buNone/>
            </a:pPr>
            <a:r>
              <a:rPr lang="en-CA" sz="1800" dirty="0" smtClean="0">
                <a:latin typeface="Arial" panose="020B0604020202020204" pitchFamily="34" charset="0"/>
                <a:cs typeface="Arial" panose="020B0604020202020204" pitchFamily="34" charset="0"/>
              </a:rPr>
              <a:t>Phase Two:</a:t>
            </a:r>
          </a:p>
          <a:p>
            <a:pPr marL="0" indent="0">
              <a:buNone/>
            </a:pPr>
            <a:endParaRPr lang="en-CA" sz="1800" dirty="0">
              <a:latin typeface="Arial" panose="020B0604020202020204" pitchFamily="34" charset="0"/>
              <a:cs typeface="Arial" panose="020B0604020202020204" pitchFamily="34" charset="0"/>
            </a:endParaRPr>
          </a:p>
          <a:p>
            <a:pPr marL="0" indent="0">
              <a:buNone/>
            </a:pPr>
            <a:r>
              <a:rPr lang="en-CA" sz="1800" dirty="0" err="1" smtClean="0">
                <a:latin typeface="Arial" panose="020B0604020202020204" pitchFamily="34" charset="0"/>
                <a:cs typeface="Arial" panose="020B0604020202020204" pitchFamily="34" charset="0"/>
              </a:rPr>
              <a:t>Tarenti</a:t>
            </a:r>
            <a:r>
              <a:rPr lang="en-CA" sz="1800" dirty="0" smtClean="0">
                <a:latin typeface="Arial" panose="020B0604020202020204" pitchFamily="34" charset="0"/>
                <a:cs typeface="Arial" panose="020B0604020202020204" pitchFamily="34" charset="0"/>
              </a:rPr>
              <a:t> forces land at A, begin direct assault on Southern positions. Remaining </a:t>
            </a:r>
            <a:r>
              <a:rPr lang="en-CA" sz="1800" dirty="0" err="1" smtClean="0">
                <a:latin typeface="Arial" panose="020B0604020202020204" pitchFamily="34" charset="0"/>
                <a:cs typeface="Arial" panose="020B0604020202020204" pitchFamily="34" charset="0"/>
              </a:rPr>
              <a:t>Plagueian</a:t>
            </a:r>
            <a:r>
              <a:rPr lang="en-CA" sz="1800" dirty="0" smtClean="0">
                <a:latin typeface="Arial" panose="020B0604020202020204" pitchFamily="34" charset="0"/>
                <a:cs typeface="Arial" panose="020B0604020202020204" pitchFamily="34" charset="0"/>
              </a:rPr>
              <a:t> forces follow, forming Eastern flank, </a:t>
            </a:r>
            <a:r>
              <a:rPr lang="en-CA" sz="1800" dirty="0" err="1" smtClean="0">
                <a:latin typeface="Arial" panose="020B0604020202020204" pitchFamily="34" charset="0"/>
                <a:cs typeface="Arial" panose="020B0604020202020204" pitchFamily="34" charset="0"/>
              </a:rPr>
              <a:t>Tarenti</a:t>
            </a:r>
            <a:r>
              <a:rPr lang="en-CA" sz="1800" dirty="0" smtClean="0">
                <a:latin typeface="Arial" panose="020B0604020202020204" pitchFamily="34" charset="0"/>
                <a:cs typeface="Arial" panose="020B0604020202020204" pitchFamily="34" charset="0"/>
              </a:rPr>
              <a:t> on the West.</a:t>
            </a:r>
          </a:p>
          <a:p>
            <a:pPr marL="0" indent="0">
              <a:buNone/>
            </a:pPr>
            <a:endParaRPr lang="en-CA" sz="1800" dirty="0">
              <a:latin typeface="Arial" panose="020B0604020202020204" pitchFamily="34" charset="0"/>
              <a:cs typeface="Arial" panose="020B0604020202020204" pitchFamily="34" charset="0"/>
            </a:endParaRPr>
          </a:p>
          <a:p>
            <a:pPr marL="0" indent="0">
              <a:buNone/>
            </a:pPr>
            <a:r>
              <a:rPr lang="en-CA" sz="1800" dirty="0" smtClean="0">
                <a:latin typeface="Arial" panose="020B0604020202020204" pitchFamily="34" charset="0"/>
                <a:cs typeface="Arial" panose="020B0604020202020204" pitchFamily="34" charset="0"/>
              </a:rPr>
              <a:t>Landing Zone B is moved, Firebase C established to the East. Provides supporting fire for the final assault to the West.</a:t>
            </a:r>
          </a:p>
          <a:p>
            <a:pPr marL="0" indent="0">
              <a:buNone/>
            </a:pPr>
            <a:endParaRPr lang="en-CA" sz="1800" dirty="0">
              <a:latin typeface="Arial" panose="020B0604020202020204" pitchFamily="34" charset="0"/>
              <a:cs typeface="Arial" panose="020B0604020202020204" pitchFamily="34" charset="0"/>
            </a:endParaRPr>
          </a:p>
          <a:p>
            <a:pPr marL="0" indent="0">
              <a:buNone/>
            </a:pPr>
            <a:r>
              <a:rPr lang="en-CA" sz="1800" dirty="0" err="1" smtClean="0">
                <a:latin typeface="Arial" panose="020B0604020202020204" pitchFamily="34" charset="0"/>
                <a:cs typeface="Arial" panose="020B0604020202020204" pitchFamily="34" charset="0"/>
              </a:rPr>
              <a:t>Arconan</a:t>
            </a:r>
            <a:r>
              <a:rPr lang="en-CA" sz="1800" dirty="0" smtClean="0">
                <a:latin typeface="Arial" panose="020B0604020202020204" pitchFamily="34" charset="0"/>
                <a:cs typeface="Arial" panose="020B0604020202020204" pitchFamily="34" charset="0"/>
              </a:rPr>
              <a:t> Forces land (if possible) at Firebase C, advance on Triumvirate Library from the East, heading West.</a:t>
            </a:r>
          </a:p>
        </p:txBody>
      </p:sp>
      <p:sp>
        <p:nvSpPr>
          <p:cNvPr id="4" name="TextBox 3"/>
          <p:cNvSpPr txBox="1"/>
          <p:nvPr/>
        </p:nvSpPr>
        <p:spPr>
          <a:xfrm>
            <a:off x="168811" y="221063"/>
            <a:ext cx="11802794" cy="849086"/>
          </a:xfrm>
          <a:prstGeom prst="rect">
            <a:avLst/>
          </a:prstGeom>
          <a:solidFill>
            <a:schemeClr val="bg1">
              <a:lumMod val="65000"/>
              <a:lumOff val="35000"/>
            </a:schemeClr>
          </a:solidFill>
        </p:spPr>
        <p:txBody>
          <a:bodyPr wrap="square" rtlCol="0">
            <a:spAutoFit/>
          </a:bodyPr>
          <a:lstStyle/>
          <a:p>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1292" y="158763"/>
            <a:ext cx="803763" cy="91138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3792" y="221063"/>
            <a:ext cx="814535" cy="859531"/>
          </a:xfrm>
          <a:prstGeom prst="rect">
            <a:avLst/>
          </a:prstGeom>
          <a:noFill/>
        </p:spPr>
      </p:pic>
      <p:sp>
        <p:nvSpPr>
          <p:cNvPr id="7" name="TextBox 6"/>
          <p:cNvSpPr txBox="1"/>
          <p:nvPr/>
        </p:nvSpPr>
        <p:spPr>
          <a:xfrm>
            <a:off x="323557" y="492369"/>
            <a:ext cx="3910818" cy="338554"/>
          </a:xfrm>
          <a:prstGeom prst="rect">
            <a:avLst/>
          </a:prstGeom>
          <a:noFill/>
        </p:spPr>
        <p:txBody>
          <a:bodyPr wrap="square" rtlCol="0">
            <a:spAutoFit/>
          </a:bodyPr>
          <a:lstStyle/>
          <a:p>
            <a:pPr algn="ctr"/>
            <a:r>
              <a:rPr lang="en-CA" sz="1600" dirty="0" smtClean="0">
                <a:latin typeface="Arial Black" panose="020B0A04020102020204" pitchFamily="34" charset="0"/>
              </a:rPr>
              <a:t>0915 ZULU | AFTERMATH </a:t>
            </a:r>
            <a:endParaRPr lang="en-CA" sz="1600" dirty="0">
              <a:latin typeface="Arial Black" panose="020B0A04020102020204" pitchFamily="34" charset="0"/>
            </a:endParaRPr>
          </a:p>
        </p:txBody>
      </p:sp>
      <p:sp>
        <p:nvSpPr>
          <p:cNvPr id="8" name="TextBox 7"/>
          <p:cNvSpPr txBox="1"/>
          <p:nvPr/>
        </p:nvSpPr>
        <p:spPr>
          <a:xfrm>
            <a:off x="7877908" y="492369"/>
            <a:ext cx="3812343" cy="338554"/>
          </a:xfrm>
          <a:prstGeom prst="rect">
            <a:avLst/>
          </a:prstGeom>
          <a:noFill/>
        </p:spPr>
        <p:txBody>
          <a:bodyPr wrap="square" rtlCol="0">
            <a:spAutoFit/>
          </a:bodyPr>
          <a:lstStyle/>
          <a:p>
            <a:pPr algn="r"/>
            <a:r>
              <a:rPr lang="en-CA" sz="1600" dirty="0" smtClean="0">
                <a:latin typeface="Arial Black" panose="020B0A04020102020204" pitchFamily="34" charset="0"/>
              </a:rPr>
              <a:t>JOINT OP COMMAND – </a:t>
            </a:r>
            <a:r>
              <a:rPr lang="en-CA" sz="1600" smtClean="0">
                <a:latin typeface="Arial Black" panose="020B0A04020102020204" pitchFamily="34" charset="0"/>
              </a:rPr>
              <a:t>PG 77</a:t>
            </a:r>
            <a:endParaRPr lang="en-CA" sz="1600" dirty="0">
              <a:latin typeface="Arial Black" panose="020B0A0402010202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5542" y="196879"/>
            <a:ext cx="767042" cy="873270"/>
          </a:xfrm>
          <a:prstGeom prst="rect">
            <a:avLst/>
          </a:prstGeom>
        </p:spPr>
      </p:pic>
      <p:pic>
        <p:nvPicPr>
          <p:cNvPr id="10" name="Picture 9"/>
          <p:cNvPicPr>
            <a:picLocks noChangeAspect="1"/>
          </p:cNvPicPr>
          <p:nvPr/>
        </p:nvPicPr>
        <p:blipFill>
          <a:blip r:embed="rId5"/>
          <a:stretch>
            <a:fillRect/>
          </a:stretch>
        </p:blipFill>
        <p:spPr>
          <a:xfrm>
            <a:off x="5031447" y="1341456"/>
            <a:ext cx="6940158" cy="5516544"/>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1468" y="4280185"/>
            <a:ext cx="569352" cy="660846"/>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8784" y="1526009"/>
            <a:ext cx="803763" cy="911386"/>
          </a:xfrm>
          <a:prstGeom prst="rect">
            <a:avLst/>
          </a:prstGeom>
        </p:spPr>
      </p:pic>
      <p:sp>
        <p:nvSpPr>
          <p:cNvPr id="14" name="Oval 13"/>
          <p:cNvSpPr/>
          <p:nvPr/>
        </p:nvSpPr>
        <p:spPr>
          <a:xfrm>
            <a:off x="5725460" y="1459187"/>
            <a:ext cx="2718764" cy="1597522"/>
          </a:xfrm>
          <a:prstGeom prst="ellipse">
            <a:avLst/>
          </a:prstGeom>
          <a:solidFill>
            <a:srgbClr val="29AF8C">
              <a:alpha val="2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14"/>
          <p:cNvSpPr txBox="1"/>
          <p:nvPr/>
        </p:nvSpPr>
        <p:spPr>
          <a:xfrm>
            <a:off x="6920789" y="2073282"/>
            <a:ext cx="543590" cy="369332"/>
          </a:xfrm>
          <a:prstGeom prst="rect">
            <a:avLst/>
          </a:prstGeom>
          <a:noFill/>
        </p:spPr>
        <p:txBody>
          <a:bodyPr wrap="square" rtlCol="0">
            <a:spAutoFit/>
          </a:bodyPr>
          <a:lstStyle/>
          <a:p>
            <a:r>
              <a:rPr lang="en-CA" dirty="0" smtClean="0"/>
              <a:t>A</a:t>
            </a:r>
            <a:endParaRPr lang="en-CA" dirty="0"/>
          </a:p>
        </p:txBody>
      </p:sp>
      <p:sp>
        <p:nvSpPr>
          <p:cNvPr id="16" name="Down Arrow 15"/>
          <p:cNvSpPr/>
          <p:nvPr/>
        </p:nvSpPr>
        <p:spPr>
          <a:xfrm>
            <a:off x="5868099" y="2894594"/>
            <a:ext cx="344008" cy="1371600"/>
          </a:xfrm>
          <a:prstGeom prst="downArrow">
            <a:avLst/>
          </a:prstGeom>
          <a:solidFill>
            <a:srgbClr val="29AF8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Down Arrow 16"/>
          <p:cNvSpPr/>
          <p:nvPr/>
        </p:nvSpPr>
        <p:spPr>
          <a:xfrm>
            <a:off x="7877908" y="2919547"/>
            <a:ext cx="344008" cy="2671355"/>
          </a:xfrm>
          <a:prstGeom prst="downArrow">
            <a:avLst/>
          </a:prstGeom>
          <a:solidFill>
            <a:srgbClr val="29AF8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Bent Arrow 17"/>
          <p:cNvSpPr/>
          <p:nvPr/>
        </p:nvSpPr>
        <p:spPr>
          <a:xfrm rot="10800000">
            <a:off x="6779623" y="4530469"/>
            <a:ext cx="1311042" cy="459542"/>
          </a:xfrm>
          <a:prstGeom prst="bentArrow">
            <a:avLst/>
          </a:prstGeom>
          <a:solidFill>
            <a:srgbClr val="29AF8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9" name="Oval 18"/>
          <p:cNvSpPr/>
          <p:nvPr/>
        </p:nvSpPr>
        <p:spPr>
          <a:xfrm>
            <a:off x="9895388" y="3997658"/>
            <a:ext cx="2718764" cy="1597522"/>
          </a:xfrm>
          <a:prstGeom prst="ellipse">
            <a:avLst/>
          </a:prstGeom>
          <a:solidFill>
            <a:srgbClr val="29AF8C">
              <a:alpha val="2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a:off x="11068377" y="4569690"/>
            <a:ext cx="775085" cy="369332"/>
          </a:xfrm>
          <a:prstGeom prst="rect">
            <a:avLst/>
          </a:prstGeom>
          <a:noFill/>
        </p:spPr>
        <p:txBody>
          <a:bodyPr wrap="square" rtlCol="0">
            <a:spAutoFit/>
          </a:bodyPr>
          <a:lstStyle/>
          <a:p>
            <a:r>
              <a:rPr lang="en-CA" dirty="0" smtClean="0"/>
              <a:t>C</a:t>
            </a:r>
            <a:endParaRPr lang="en-CA" dirty="0"/>
          </a:p>
        </p:txBody>
      </p:sp>
      <p:sp>
        <p:nvSpPr>
          <p:cNvPr id="21" name="Left Arrow 20"/>
          <p:cNvSpPr/>
          <p:nvPr/>
        </p:nvSpPr>
        <p:spPr>
          <a:xfrm>
            <a:off x="8914253" y="5848909"/>
            <a:ext cx="2253142" cy="378905"/>
          </a:xfrm>
          <a:prstGeom prst="leftArrow">
            <a:avLst/>
          </a:prstGeom>
          <a:solidFill>
            <a:srgbClr val="29AF8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87331" y="4941082"/>
            <a:ext cx="497626" cy="672350"/>
          </a:xfrm>
          <a:prstGeom prst="rect">
            <a:avLst/>
          </a:prstGeom>
          <a:noFill/>
        </p:spPr>
      </p:pic>
    </p:spTree>
    <p:extLst>
      <p:ext uri="{BB962C8B-B14F-4D97-AF65-F5344CB8AC3E}">
        <p14:creationId xmlns:p14="http://schemas.microsoft.com/office/powerpoint/2010/main" val="30476796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100</TotalTime>
  <Words>437</Words>
  <Application>Microsoft Office PowerPoint</Application>
  <PresentationFormat>Widescreen</PresentationFormat>
  <Paragraphs>144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 AFTERMATH   OP Piercing Trident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 AFTERMATH</dc:title>
  <dc:creator>Noel Guscott</dc:creator>
  <cp:lastModifiedBy>Noel Guscott</cp:lastModifiedBy>
  <cp:revision>12</cp:revision>
  <dcterms:created xsi:type="dcterms:W3CDTF">2016-10-30T21:16:19Z</dcterms:created>
  <dcterms:modified xsi:type="dcterms:W3CDTF">2016-10-30T22:56:28Z</dcterms:modified>
</cp:coreProperties>
</file>