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6" r:id="rId3"/>
    <p:sldId id="258" r:id="rId4"/>
    <p:sldId id="261" r:id="rId5"/>
    <p:sldId id="262" r:id="rId6"/>
    <p:sldId id="259" r:id="rId7"/>
    <p:sldId id="260"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2FA83-FD8D-4031-89EB-D54369A05609}" type="datetimeFigureOut">
              <a:rPr lang="en-CA" smtClean="0"/>
              <a:t>2016-12-04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D6111-4B46-434F-8AB0-290E671CE76C}" type="slidenum">
              <a:rPr lang="en-CA" smtClean="0"/>
              <a:t>‹#›</a:t>
            </a:fld>
            <a:endParaRPr lang="en-CA"/>
          </a:p>
        </p:txBody>
      </p:sp>
    </p:spTree>
    <p:extLst>
      <p:ext uri="{BB962C8B-B14F-4D97-AF65-F5344CB8AC3E}">
        <p14:creationId xmlns:p14="http://schemas.microsoft.com/office/powerpoint/2010/main" val="366618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A31E120-BB7A-4ED2-8238-9DFB63831D2D}" type="datetime1">
              <a:rPr lang="en-CA" smtClean="0"/>
              <a:t>2016-12-04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2FBD5B2-2BB5-42FB-8EBC-D20F9DE2A0E9}" type="slidenum">
              <a:rPr lang="en-CA" smtClean="0"/>
              <a:t>‹#›</a:t>
            </a:fld>
            <a:endParaRPr lang="en-CA"/>
          </a:p>
        </p:txBody>
      </p:sp>
    </p:spTree>
    <p:extLst>
      <p:ext uri="{BB962C8B-B14F-4D97-AF65-F5344CB8AC3E}">
        <p14:creationId xmlns:p14="http://schemas.microsoft.com/office/powerpoint/2010/main" val="124269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933B4AB-08A3-4107-AB77-84D402DC54B3}" type="datetime1">
              <a:rPr lang="en-CA" smtClean="0"/>
              <a:t>2016-12-04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2FBD5B2-2BB5-42FB-8EBC-D20F9DE2A0E9}" type="slidenum">
              <a:rPr lang="en-CA" smtClean="0"/>
              <a:t>‹#›</a:t>
            </a:fld>
            <a:endParaRPr lang="en-CA"/>
          </a:p>
        </p:txBody>
      </p:sp>
    </p:spTree>
    <p:extLst>
      <p:ext uri="{BB962C8B-B14F-4D97-AF65-F5344CB8AC3E}">
        <p14:creationId xmlns:p14="http://schemas.microsoft.com/office/powerpoint/2010/main" val="374153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52202CE-BBFA-4335-B8BA-E0001AB9D6AB}" type="datetime1">
              <a:rPr lang="en-CA" smtClean="0"/>
              <a:t>2016-12-04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2FBD5B2-2BB5-42FB-8EBC-D20F9DE2A0E9}" type="slidenum">
              <a:rPr lang="en-CA" smtClean="0"/>
              <a:t>‹#›</a:t>
            </a:fld>
            <a:endParaRPr lang="en-CA"/>
          </a:p>
        </p:txBody>
      </p:sp>
    </p:spTree>
    <p:extLst>
      <p:ext uri="{BB962C8B-B14F-4D97-AF65-F5344CB8AC3E}">
        <p14:creationId xmlns:p14="http://schemas.microsoft.com/office/powerpoint/2010/main" val="300108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97C4C22-CF34-4CC0-8D19-D939CE59DEB6}" type="datetime1">
              <a:rPr lang="en-CA" smtClean="0"/>
              <a:t>2016-12-04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2FBD5B2-2BB5-42FB-8EBC-D20F9DE2A0E9}" type="slidenum">
              <a:rPr lang="en-CA" smtClean="0"/>
              <a:t>‹#›</a:t>
            </a:fld>
            <a:endParaRPr lang="en-CA"/>
          </a:p>
        </p:txBody>
      </p:sp>
    </p:spTree>
    <p:extLst>
      <p:ext uri="{BB962C8B-B14F-4D97-AF65-F5344CB8AC3E}">
        <p14:creationId xmlns:p14="http://schemas.microsoft.com/office/powerpoint/2010/main" val="129624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913323-CC93-49DD-9B86-EC9878F91D9B}" type="datetime1">
              <a:rPr lang="en-CA" smtClean="0"/>
              <a:t>2016-12-04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2FBD5B2-2BB5-42FB-8EBC-D20F9DE2A0E9}" type="slidenum">
              <a:rPr lang="en-CA" smtClean="0"/>
              <a:t>‹#›</a:t>
            </a:fld>
            <a:endParaRPr lang="en-CA"/>
          </a:p>
        </p:txBody>
      </p:sp>
    </p:spTree>
    <p:extLst>
      <p:ext uri="{BB962C8B-B14F-4D97-AF65-F5344CB8AC3E}">
        <p14:creationId xmlns:p14="http://schemas.microsoft.com/office/powerpoint/2010/main" val="146519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A059E7A-CA8C-4AF4-BDCB-019C57E2C66C}" type="datetime1">
              <a:rPr lang="en-CA" smtClean="0"/>
              <a:t>2016-12-04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2FBD5B2-2BB5-42FB-8EBC-D20F9DE2A0E9}" type="slidenum">
              <a:rPr lang="en-CA" smtClean="0"/>
              <a:t>‹#›</a:t>
            </a:fld>
            <a:endParaRPr lang="en-CA"/>
          </a:p>
        </p:txBody>
      </p:sp>
    </p:spTree>
    <p:extLst>
      <p:ext uri="{BB962C8B-B14F-4D97-AF65-F5344CB8AC3E}">
        <p14:creationId xmlns:p14="http://schemas.microsoft.com/office/powerpoint/2010/main" val="139325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4BEC0CD-3A36-4880-AF84-174B8ACB0C63}" type="datetime1">
              <a:rPr lang="en-CA" smtClean="0"/>
              <a:t>2016-12-04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2FBD5B2-2BB5-42FB-8EBC-D20F9DE2A0E9}" type="slidenum">
              <a:rPr lang="en-CA" smtClean="0"/>
              <a:t>‹#›</a:t>
            </a:fld>
            <a:endParaRPr lang="en-CA"/>
          </a:p>
        </p:txBody>
      </p:sp>
    </p:spTree>
    <p:extLst>
      <p:ext uri="{BB962C8B-B14F-4D97-AF65-F5344CB8AC3E}">
        <p14:creationId xmlns:p14="http://schemas.microsoft.com/office/powerpoint/2010/main" val="118538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2BD905B-A157-4E9E-AEBC-CEB7FFE85571}" type="datetime1">
              <a:rPr lang="en-CA" smtClean="0"/>
              <a:t>2016-12-04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2FBD5B2-2BB5-42FB-8EBC-D20F9DE2A0E9}" type="slidenum">
              <a:rPr lang="en-CA" smtClean="0"/>
              <a:t>‹#›</a:t>
            </a:fld>
            <a:endParaRPr lang="en-CA"/>
          </a:p>
        </p:txBody>
      </p:sp>
    </p:spTree>
    <p:extLst>
      <p:ext uri="{BB962C8B-B14F-4D97-AF65-F5344CB8AC3E}">
        <p14:creationId xmlns:p14="http://schemas.microsoft.com/office/powerpoint/2010/main" val="155078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78550-5BE2-4B06-844F-92EC183DB119}" type="datetime1">
              <a:rPr lang="en-CA" smtClean="0"/>
              <a:t>2016-12-04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2FBD5B2-2BB5-42FB-8EBC-D20F9DE2A0E9}" type="slidenum">
              <a:rPr lang="en-CA" smtClean="0"/>
              <a:t>‹#›</a:t>
            </a:fld>
            <a:endParaRPr lang="en-CA"/>
          </a:p>
        </p:txBody>
      </p:sp>
    </p:spTree>
    <p:extLst>
      <p:ext uri="{BB962C8B-B14F-4D97-AF65-F5344CB8AC3E}">
        <p14:creationId xmlns:p14="http://schemas.microsoft.com/office/powerpoint/2010/main" val="319044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514F0B-F034-4B05-AE9E-8D56BFC930FA}" type="datetime1">
              <a:rPr lang="en-CA" smtClean="0"/>
              <a:t>2016-12-04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2FBD5B2-2BB5-42FB-8EBC-D20F9DE2A0E9}" type="slidenum">
              <a:rPr lang="en-CA" smtClean="0"/>
              <a:t>‹#›</a:t>
            </a:fld>
            <a:endParaRPr lang="en-CA"/>
          </a:p>
        </p:txBody>
      </p:sp>
    </p:spTree>
    <p:extLst>
      <p:ext uri="{BB962C8B-B14F-4D97-AF65-F5344CB8AC3E}">
        <p14:creationId xmlns:p14="http://schemas.microsoft.com/office/powerpoint/2010/main" val="102277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F5C937-6D25-43E6-B63C-2542BC4CD946}" type="datetime1">
              <a:rPr lang="en-CA" smtClean="0"/>
              <a:t>2016-12-04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2FBD5B2-2BB5-42FB-8EBC-D20F9DE2A0E9}" type="slidenum">
              <a:rPr lang="en-CA" smtClean="0"/>
              <a:t>‹#›</a:t>
            </a:fld>
            <a:endParaRPr lang="en-CA"/>
          </a:p>
        </p:txBody>
      </p:sp>
    </p:spTree>
    <p:extLst>
      <p:ext uri="{BB962C8B-B14F-4D97-AF65-F5344CB8AC3E}">
        <p14:creationId xmlns:p14="http://schemas.microsoft.com/office/powerpoint/2010/main" val="2807425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51D55-DFE7-4E48-92E3-FE2C29E1F8DC}" type="datetime1">
              <a:rPr lang="en-CA" smtClean="0"/>
              <a:t>2016-12-04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BD5B2-2BB5-42FB-8EBC-D20F9DE2A0E9}" type="slidenum">
              <a:rPr lang="en-CA" smtClean="0"/>
              <a:t>‹#›</a:t>
            </a:fld>
            <a:endParaRPr lang="en-CA"/>
          </a:p>
        </p:txBody>
      </p:sp>
    </p:spTree>
    <p:extLst>
      <p:ext uri="{BB962C8B-B14F-4D97-AF65-F5344CB8AC3E}">
        <p14:creationId xmlns:p14="http://schemas.microsoft.com/office/powerpoint/2010/main" val="622916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hyperlink" Target="http://tidesofwargaming.blogspot.ca/2014/11/star-wars-battle-of-hoth-galactic-civil.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071" y="-150129"/>
            <a:ext cx="965208" cy="1486559"/>
          </a:xfrm>
          <a:prstGeom prst="rect">
            <a:avLst/>
          </a:prstGeom>
        </p:spPr>
      </p:pic>
      <p:sp>
        <p:nvSpPr>
          <p:cNvPr id="8" name="TextBox 7"/>
          <p:cNvSpPr txBox="1"/>
          <p:nvPr/>
        </p:nvSpPr>
        <p:spPr>
          <a:xfrm>
            <a:off x="6246055" y="2349305"/>
            <a:ext cx="1983545" cy="407963"/>
          </a:xfrm>
          <a:prstGeom prst="rect">
            <a:avLst/>
          </a:prstGeom>
          <a:noFill/>
        </p:spPr>
        <p:txBody>
          <a:bodyPr wrap="square" rtlCol="0">
            <a:spAutoFit/>
          </a:bodyPr>
          <a:lstStyle/>
          <a:p>
            <a:endParaRPr lang="en-CA" dirty="0"/>
          </a:p>
        </p:txBody>
      </p:sp>
      <p:sp>
        <p:nvSpPr>
          <p:cNvPr id="9" name="TextBox 8"/>
          <p:cNvSpPr txBox="1"/>
          <p:nvPr/>
        </p:nvSpPr>
        <p:spPr>
          <a:xfrm>
            <a:off x="1097279" y="269984"/>
            <a:ext cx="2799471" cy="646331"/>
          </a:xfrm>
          <a:prstGeom prst="rect">
            <a:avLst/>
          </a:prstGeom>
          <a:noFill/>
        </p:spPr>
        <p:txBody>
          <a:bodyPr wrap="square" rtlCol="0">
            <a:spAutoFit/>
          </a:bodyPr>
          <a:lstStyle/>
          <a:p>
            <a:r>
              <a:rPr lang="en-CA" b="1" dirty="0" smtClean="0">
                <a:latin typeface="Times New Roman" panose="02020603050405020304" pitchFamily="18" charset="0"/>
                <a:cs typeface="Times New Roman" panose="02020603050405020304" pitchFamily="18" charset="0"/>
              </a:rPr>
              <a:t>Alliance High Command</a:t>
            </a:r>
          </a:p>
          <a:p>
            <a:r>
              <a:rPr lang="en-CA" b="1" dirty="0" smtClean="0">
                <a:latin typeface="Times New Roman" panose="02020603050405020304" pitchFamily="18" charset="0"/>
                <a:cs typeface="Times New Roman" panose="02020603050405020304" pitchFamily="18" charset="0"/>
              </a:rPr>
              <a:t>1130 hours Zulu</a:t>
            </a:r>
            <a:endParaRPr lang="en-CA" b="1" dirty="0">
              <a:latin typeface="Times New Roman" panose="02020603050405020304" pitchFamily="18" charset="0"/>
              <a:cs typeface="Times New Roman" panose="02020603050405020304" pitchFamily="18" charset="0"/>
            </a:endParaRPr>
          </a:p>
        </p:txBody>
      </p:sp>
      <p:sp>
        <p:nvSpPr>
          <p:cNvPr id="12" name="Footer Placeholder 11"/>
          <p:cNvSpPr>
            <a:spLocks noGrp="1"/>
          </p:cNvSpPr>
          <p:nvPr>
            <p:ph type="ftr" sz="quarter" idx="11"/>
          </p:nvPr>
        </p:nvSpPr>
        <p:spPr/>
        <p:txBody>
          <a:bodyPr/>
          <a:lstStyle/>
          <a:p>
            <a:r>
              <a:rPr lang="en-CA" b="1" dirty="0" smtClean="0">
                <a:solidFill>
                  <a:schemeClr val="tx1"/>
                </a:solidFill>
                <a:latin typeface="Times New Roman" panose="02020603050405020304" pitchFamily="18" charset="0"/>
                <a:cs typeface="Times New Roman" panose="02020603050405020304" pitchFamily="18" charset="0"/>
              </a:rPr>
              <a:t>CLASSIFIED | OP KILO-ONE-ZERO</a:t>
            </a:r>
            <a:endParaRPr lang="en-CA" b="1" dirty="0">
              <a:solidFill>
                <a:schemeClr val="tx1"/>
              </a:solidFill>
              <a:latin typeface="Times New Roman" panose="02020603050405020304" pitchFamily="18" charset="0"/>
              <a:cs typeface="Times New Roman" panose="02020603050405020304" pitchFamily="18" charset="0"/>
            </a:endParaRPr>
          </a:p>
        </p:txBody>
      </p:sp>
      <p:sp>
        <p:nvSpPr>
          <p:cNvPr id="13" name="Slide Number Placeholder 12"/>
          <p:cNvSpPr>
            <a:spLocks noGrp="1"/>
          </p:cNvSpPr>
          <p:nvPr>
            <p:ph type="sldNum" sz="quarter" idx="12"/>
          </p:nvPr>
        </p:nvSpPr>
        <p:spPr/>
        <p:txBody>
          <a:bodyPr/>
          <a:lstStyle/>
          <a:p>
            <a:r>
              <a:rPr lang="en-CA" dirty="0" smtClean="0">
                <a:solidFill>
                  <a:schemeClr val="tx1"/>
                </a:solidFill>
                <a:latin typeface="Times New Roman" panose="02020603050405020304" pitchFamily="18" charset="0"/>
                <a:cs typeface="Times New Roman" panose="02020603050405020304" pitchFamily="18" charset="0"/>
              </a:rPr>
              <a:t>Pg. </a:t>
            </a:r>
            <a:fld id="{72FBD5B2-2BB5-42FB-8EBC-D20F9DE2A0E9}" type="slidenum">
              <a:rPr lang="en-CA" smtClean="0">
                <a:solidFill>
                  <a:schemeClr val="tx1"/>
                </a:solidFill>
                <a:latin typeface="Times New Roman" panose="02020603050405020304" pitchFamily="18" charset="0"/>
                <a:cs typeface="Times New Roman" panose="02020603050405020304" pitchFamily="18" charset="0"/>
              </a:rPr>
              <a:t>1</a:t>
            </a:fld>
            <a:endParaRPr lang="en-CA"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28899"/>
            <a:ext cx="12192000" cy="133643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3731623" y="2166270"/>
            <a:ext cx="4728754" cy="584775"/>
          </a:xfrm>
          <a:prstGeom prst="rect">
            <a:avLst/>
          </a:prstGeom>
          <a:noFill/>
        </p:spPr>
        <p:txBody>
          <a:bodyPr wrap="square" rtlCol="0">
            <a:spAutoFit/>
          </a:bodyPr>
          <a:lstStyle/>
          <a:p>
            <a:pPr algn="ctr"/>
            <a:r>
              <a:rPr lang="en-CA" sz="3200" b="1" dirty="0" smtClean="0">
                <a:latin typeface="Times New Roman" panose="02020603050405020304" pitchFamily="18" charset="0"/>
                <a:cs typeface="Times New Roman" panose="02020603050405020304" pitchFamily="18" charset="0"/>
              </a:rPr>
              <a:t>Operation Kilo-One-Zero</a:t>
            </a:r>
            <a:endParaRPr lang="en-CA" sz="32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8882743" y="269984"/>
            <a:ext cx="3213463" cy="369332"/>
          </a:xfrm>
          <a:prstGeom prst="rect">
            <a:avLst/>
          </a:prstGeom>
          <a:noFill/>
        </p:spPr>
        <p:txBody>
          <a:bodyPr wrap="square" rtlCol="0">
            <a:spAutoFit/>
          </a:bodyPr>
          <a:lstStyle/>
          <a:p>
            <a:pPr algn="ctr"/>
            <a:r>
              <a:rPr lang="en-CA" b="1" dirty="0" smtClean="0">
                <a:latin typeface="Times New Roman" panose="02020603050405020304" pitchFamily="18" charset="0"/>
                <a:cs typeface="Times New Roman" panose="02020603050405020304" pitchFamily="18" charset="0"/>
              </a:rPr>
              <a:t>Rogue One: A Star Wars Story</a:t>
            </a:r>
            <a:endParaRPr lang="en-CA"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665449" y="3396219"/>
            <a:ext cx="3161212" cy="369332"/>
          </a:xfrm>
          <a:prstGeom prst="rect">
            <a:avLst/>
          </a:prstGeom>
          <a:noFill/>
        </p:spPr>
        <p:txBody>
          <a:bodyPr wrap="square" rtlCol="0">
            <a:spAutoFit/>
          </a:bodyPr>
          <a:lstStyle/>
          <a:p>
            <a:r>
              <a:rPr lang="en-CA" dirty="0" smtClean="0">
                <a:latin typeface="Times New Roman" panose="02020603050405020304" pitchFamily="18" charset="0"/>
                <a:cs typeface="Times New Roman" panose="02020603050405020304" pitchFamily="18" charset="0"/>
              </a:rPr>
              <a:t>Privateer </a:t>
            </a:r>
            <a:r>
              <a:rPr lang="en-CA" dirty="0" err="1" smtClean="0">
                <a:latin typeface="Times New Roman" panose="02020603050405020304" pitchFamily="18" charset="0"/>
                <a:cs typeface="Times New Roman" panose="02020603050405020304" pitchFamily="18" charset="0"/>
              </a:rPr>
              <a:t>Laren</a:t>
            </a:r>
            <a:r>
              <a:rPr lang="en-CA" dirty="0" smtClean="0">
                <a:latin typeface="Times New Roman" panose="02020603050405020304" pitchFamily="18" charset="0"/>
                <a:cs typeface="Times New Roman" panose="02020603050405020304" pitchFamily="18" charset="0"/>
              </a:rPr>
              <a:t> </a:t>
            </a:r>
            <a:r>
              <a:rPr lang="en-CA" dirty="0" err="1" smtClean="0">
                <a:latin typeface="Times New Roman" panose="02020603050405020304" pitchFamily="18" charset="0"/>
                <a:cs typeface="Times New Roman" panose="02020603050405020304" pitchFamily="18" charset="0"/>
              </a:rPr>
              <a:t>Uscot</a:t>
            </a:r>
            <a:r>
              <a:rPr lang="en-CA" dirty="0" smtClean="0">
                <a:latin typeface="Times New Roman" panose="02020603050405020304" pitchFamily="18" charset="0"/>
                <a:cs typeface="Times New Roman" panose="02020603050405020304" pitchFamily="18" charset="0"/>
              </a:rPr>
              <a:t>, #12946</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926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838200" y="1336430"/>
            <a:ext cx="10515600" cy="4840533"/>
          </a:xfrm>
        </p:spPr>
        <p:txBody>
          <a:bodyPr/>
          <a:lstStyle/>
          <a:p>
            <a:pPr marL="0" indent="0">
              <a:lnSpc>
                <a:spcPct val="100000"/>
              </a:lnSpc>
              <a:spcBef>
                <a:spcPts val="0"/>
              </a:spcBef>
              <a:buNone/>
            </a:pPr>
            <a:r>
              <a:rPr lang="en-CA" b="1" u="sng" dirty="0" smtClean="0">
                <a:latin typeface="Times New Roman" panose="02020603050405020304" pitchFamily="18" charset="0"/>
                <a:cs typeface="Times New Roman" panose="02020603050405020304" pitchFamily="18" charset="0"/>
              </a:rPr>
              <a:t>I. Situation</a:t>
            </a:r>
          </a:p>
          <a:p>
            <a:pPr marL="0" indent="0">
              <a:lnSpc>
                <a:spcPct val="100000"/>
              </a:lnSpc>
              <a:spcBef>
                <a:spcPts val="0"/>
              </a:spcBef>
              <a:buNone/>
            </a:pPr>
            <a:endParaRPr lang="en-CA" b="1" u="sng"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sz="1600" dirty="0" smtClean="0">
                <a:latin typeface="Times New Roman" panose="02020603050405020304" pitchFamily="18" charset="0"/>
                <a:cs typeface="Times New Roman" panose="02020603050405020304" pitchFamily="18" charset="0"/>
              </a:rPr>
              <a:t>The </a:t>
            </a:r>
            <a:r>
              <a:rPr lang="en-CA" sz="1600" b="1" dirty="0" smtClean="0">
                <a:latin typeface="Times New Roman" panose="02020603050405020304" pitchFamily="18" charset="0"/>
                <a:cs typeface="Times New Roman" panose="02020603050405020304" pitchFamily="18" charset="0"/>
              </a:rPr>
              <a:t>Galactic Empire </a:t>
            </a:r>
            <a:r>
              <a:rPr lang="en-CA" sz="1600" dirty="0" smtClean="0">
                <a:latin typeface="Times New Roman" panose="02020603050405020304" pitchFamily="18" charset="0"/>
                <a:cs typeface="Times New Roman" panose="02020603050405020304" pitchFamily="18" charset="0"/>
              </a:rPr>
              <a:t>has located </a:t>
            </a:r>
            <a:r>
              <a:rPr lang="en-CA" sz="1600" b="1" dirty="0" smtClean="0">
                <a:latin typeface="Times New Roman" panose="02020603050405020304" pitchFamily="18" charset="0"/>
                <a:cs typeface="Times New Roman" panose="02020603050405020304" pitchFamily="18" charset="0"/>
              </a:rPr>
              <a:t>Echo Base </a:t>
            </a:r>
            <a:r>
              <a:rPr lang="en-CA" sz="1600" dirty="0" smtClean="0">
                <a:latin typeface="Times New Roman" panose="02020603050405020304" pitchFamily="18" charset="0"/>
                <a:cs typeface="Times New Roman" panose="02020603050405020304" pitchFamily="18" charset="0"/>
              </a:rPr>
              <a:t>on the planet of </a:t>
            </a:r>
            <a:r>
              <a:rPr lang="en-CA" sz="1600" dirty="0" err="1" smtClean="0">
                <a:latin typeface="Times New Roman" panose="02020603050405020304" pitchFamily="18" charset="0"/>
                <a:cs typeface="Times New Roman" panose="02020603050405020304" pitchFamily="18" charset="0"/>
              </a:rPr>
              <a:t>Hoth</a:t>
            </a:r>
            <a:r>
              <a:rPr lang="en-CA" sz="1600" dirty="0" smtClean="0">
                <a:latin typeface="Times New Roman" panose="02020603050405020304" pitchFamily="18" charset="0"/>
                <a:cs typeface="Times New Roman" panose="02020603050405020304" pitchFamily="18" charset="0"/>
              </a:rPr>
              <a:t> in the </a:t>
            </a:r>
            <a:r>
              <a:rPr lang="en-CA" sz="1600" dirty="0" err="1" smtClean="0">
                <a:latin typeface="Times New Roman" panose="02020603050405020304" pitchFamily="18" charset="0"/>
                <a:cs typeface="Times New Roman" panose="02020603050405020304" pitchFamily="18" charset="0"/>
              </a:rPr>
              <a:t>Anoat</a:t>
            </a:r>
            <a:r>
              <a:rPr lang="en-CA" sz="1600" dirty="0" smtClean="0">
                <a:latin typeface="Times New Roman" panose="02020603050405020304" pitchFamily="18" charset="0"/>
                <a:cs typeface="Times New Roman" panose="02020603050405020304" pitchFamily="18" charset="0"/>
              </a:rPr>
              <a:t> System. By order of Alliance High Command, a planet-wide evacuation has been ordered. However, the Imperial Fleet and their ground forces will land prior to the completion of the evacuation. The expected landing zones are out of initial reach of major base infrastructure, though it will be within range of Alliance defensive positions. Alliance intelligence expects an overwhelming Imperial force to land on the surface of </a:t>
            </a:r>
            <a:r>
              <a:rPr lang="en-CA" sz="1600" dirty="0" err="1" smtClean="0">
                <a:latin typeface="Times New Roman" panose="02020603050405020304" pitchFamily="18" charset="0"/>
                <a:cs typeface="Times New Roman" panose="02020603050405020304" pitchFamily="18" charset="0"/>
              </a:rPr>
              <a:t>Hoth</a:t>
            </a:r>
            <a:r>
              <a:rPr lang="en-CA" sz="1600" dirty="0" smtClean="0">
                <a:latin typeface="Times New Roman" panose="02020603050405020304" pitchFamily="18" charset="0"/>
                <a:cs typeface="Times New Roman" panose="02020603050405020304" pitchFamily="18" charset="0"/>
              </a:rPr>
              <a:t> and attack Echo Base. Intelligence also suggests that Lord Vader is among the incoming Imperial forces.</a:t>
            </a:r>
          </a:p>
          <a:p>
            <a:pPr marL="0" indent="0">
              <a:lnSpc>
                <a:spcPct val="100000"/>
              </a:lnSpc>
              <a:spcBef>
                <a:spcPts val="0"/>
              </a:spcBef>
              <a:buNone/>
            </a:pPr>
            <a:endParaRPr lang="en-CA" sz="16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b="1" u="sng" dirty="0" smtClean="0">
                <a:latin typeface="Times New Roman" panose="02020603050405020304" pitchFamily="18" charset="0"/>
                <a:cs typeface="Times New Roman" panose="02020603050405020304" pitchFamily="18" charset="0"/>
              </a:rPr>
              <a:t>Mission Summary</a:t>
            </a:r>
          </a:p>
          <a:p>
            <a:pPr marL="0" indent="0">
              <a:lnSpc>
                <a:spcPct val="100000"/>
              </a:lnSpc>
              <a:spcBef>
                <a:spcPts val="0"/>
              </a:spcBef>
              <a:buNone/>
            </a:pPr>
            <a:endParaRPr lang="en-CA" b="1" u="sng" dirty="0" smtClean="0">
              <a:latin typeface="Times New Roman" panose="02020603050405020304" pitchFamily="18" charset="0"/>
              <a:cs typeface="Times New Roman" panose="02020603050405020304" pitchFamily="18" charset="0"/>
            </a:endParaRPr>
          </a:p>
          <a:p>
            <a:pPr>
              <a:lnSpc>
                <a:spcPct val="100000"/>
              </a:lnSpc>
              <a:spcBef>
                <a:spcPts val="0"/>
              </a:spcBef>
              <a:buFont typeface="Wingdings" panose="05000000000000000000" pitchFamily="2" charset="2"/>
              <a:buChar char="§"/>
            </a:pPr>
            <a:r>
              <a:rPr lang="en-CA" sz="1600" dirty="0" smtClean="0">
                <a:latin typeface="Times New Roman" panose="02020603050405020304" pitchFamily="18" charset="0"/>
                <a:cs typeface="Times New Roman" panose="02020603050405020304" pitchFamily="18" charset="0"/>
              </a:rPr>
              <a:t>Conduct a successful tactical retreat of Echo Base.</a:t>
            </a:r>
            <a:endParaRPr lang="en-CA" sz="1600" dirty="0" smtClean="0">
              <a:latin typeface="Times New Roman" panose="02020603050405020304" pitchFamily="18" charset="0"/>
              <a:cs typeface="Times New Roman" panose="02020603050405020304" pitchFamily="18" charset="0"/>
            </a:endParaRPr>
          </a:p>
          <a:p>
            <a:pPr>
              <a:lnSpc>
                <a:spcPct val="100000"/>
              </a:lnSpc>
              <a:spcBef>
                <a:spcPts val="0"/>
              </a:spcBef>
              <a:buFont typeface="Wingdings" panose="05000000000000000000" pitchFamily="2" charset="2"/>
              <a:buChar char="§"/>
            </a:pPr>
            <a:r>
              <a:rPr lang="en-CA" sz="1600" dirty="0" smtClean="0">
                <a:latin typeface="Times New Roman" panose="02020603050405020304" pitchFamily="18" charset="0"/>
                <a:cs typeface="Times New Roman" panose="02020603050405020304" pitchFamily="18" charset="0"/>
              </a:rPr>
              <a:t>Delay Imperial forces attempting to delay the evacuation of Echo Base.</a:t>
            </a:r>
            <a:endParaRPr lang="en-CA" sz="800" dirty="0" smtClean="0">
              <a:latin typeface="Times New Roman" panose="02020603050405020304" pitchFamily="18" charset="0"/>
              <a:cs typeface="Times New Roman" panose="02020603050405020304" pitchFamily="18" charset="0"/>
            </a:endParaRPr>
          </a:p>
          <a:p>
            <a:pPr>
              <a:lnSpc>
                <a:spcPct val="100000"/>
              </a:lnSpc>
              <a:spcBef>
                <a:spcPts val="0"/>
              </a:spcBef>
              <a:buFont typeface="Wingdings" panose="05000000000000000000" pitchFamily="2" charset="2"/>
              <a:buChar char="§"/>
            </a:pPr>
            <a:r>
              <a:rPr lang="en-CA" sz="1600" dirty="0" smtClean="0">
                <a:latin typeface="Times New Roman" panose="02020603050405020304" pitchFamily="18" charset="0"/>
                <a:cs typeface="Times New Roman" panose="02020603050405020304" pitchFamily="18" charset="0"/>
              </a:rPr>
              <a:t>Protect the 1) Shield Generator and 2) Ion Cannon for as long as possible.</a:t>
            </a:r>
          </a:p>
          <a:p>
            <a:pPr>
              <a:lnSpc>
                <a:spcPct val="100000"/>
              </a:lnSpc>
              <a:spcBef>
                <a:spcPts val="0"/>
              </a:spcBef>
              <a:buFont typeface="Wingdings" panose="05000000000000000000" pitchFamily="2" charset="2"/>
              <a:buChar char="§"/>
            </a:pPr>
            <a:r>
              <a:rPr lang="en-CA" sz="1600" dirty="0" smtClean="0">
                <a:latin typeface="Times New Roman" panose="02020603050405020304" pitchFamily="18" charset="0"/>
                <a:cs typeface="Times New Roman" panose="02020603050405020304" pitchFamily="18" charset="0"/>
              </a:rPr>
              <a:t>Destroy any and all Alliance equipment/intelligence remaining in Echo Base.</a:t>
            </a:r>
            <a:endParaRPr lang="en-CA" sz="16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CA" dirty="0" smtClean="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CA" b="1" dirty="0" smtClean="0">
                <a:solidFill>
                  <a:schemeClr val="tx1"/>
                </a:solidFill>
                <a:latin typeface="Times New Roman" panose="02020603050405020304" pitchFamily="18" charset="0"/>
                <a:cs typeface="Times New Roman" panose="02020603050405020304" pitchFamily="18" charset="0"/>
              </a:rPr>
              <a:t>CLASSFIED | OP KILO-ONE-ZERO</a:t>
            </a:r>
            <a:endParaRPr lang="en-CA" b="1"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r>
              <a:rPr lang="en-CA" dirty="0" smtClean="0">
                <a:solidFill>
                  <a:schemeClr val="tx1"/>
                </a:solidFill>
                <a:latin typeface="Times New Roman" panose="02020603050405020304" pitchFamily="18" charset="0"/>
                <a:cs typeface="Times New Roman" panose="02020603050405020304" pitchFamily="18" charset="0"/>
              </a:rPr>
              <a:t>Pg. </a:t>
            </a:r>
            <a:fld id="{72FBD5B2-2BB5-42FB-8EBC-D20F9DE2A0E9}" type="slidenum">
              <a:rPr lang="en-CA" smtClean="0">
                <a:solidFill>
                  <a:schemeClr val="tx1"/>
                </a:solidFill>
                <a:latin typeface="Times New Roman" panose="02020603050405020304" pitchFamily="18" charset="0"/>
                <a:cs typeface="Times New Roman" panose="02020603050405020304" pitchFamily="18" charset="0"/>
              </a:rPr>
              <a:t>2</a:t>
            </a:fld>
            <a:endParaRPr lang="en-CA"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071" y="-150129"/>
            <a:ext cx="965208" cy="1486559"/>
          </a:xfrm>
          <a:prstGeom prst="rect">
            <a:avLst/>
          </a:prstGeom>
        </p:spPr>
      </p:pic>
      <p:sp>
        <p:nvSpPr>
          <p:cNvPr id="9" name="TextBox 8"/>
          <p:cNvSpPr txBox="1"/>
          <p:nvPr/>
        </p:nvSpPr>
        <p:spPr>
          <a:xfrm>
            <a:off x="1097279" y="269984"/>
            <a:ext cx="2799471" cy="646331"/>
          </a:xfrm>
          <a:prstGeom prst="rect">
            <a:avLst/>
          </a:prstGeom>
          <a:noFill/>
        </p:spPr>
        <p:txBody>
          <a:bodyPr wrap="square" rtlCol="0">
            <a:spAutoFit/>
          </a:bodyPr>
          <a:lstStyle/>
          <a:p>
            <a:r>
              <a:rPr lang="en-CA" b="1" dirty="0" smtClean="0">
                <a:latin typeface="Times New Roman" panose="02020603050405020304" pitchFamily="18" charset="0"/>
                <a:cs typeface="Times New Roman" panose="02020603050405020304" pitchFamily="18" charset="0"/>
              </a:rPr>
              <a:t>Alliance High Command</a:t>
            </a:r>
          </a:p>
          <a:p>
            <a:r>
              <a:rPr lang="en-CA" b="1" dirty="0" smtClean="0">
                <a:latin typeface="Times New Roman" panose="02020603050405020304" pitchFamily="18" charset="0"/>
                <a:cs typeface="Times New Roman" panose="02020603050405020304" pitchFamily="18" charset="0"/>
              </a:rPr>
              <a:t>1130 hours Zulu</a:t>
            </a:r>
            <a:endParaRPr lang="en-CA" b="1" dirty="0">
              <a:latin typeface="Times New Roman" panose="02020603050405020304" pitchFamily="18" charset="0"/>
              <a:cs typeface="Times New Roman" panose="02020603050405020304" pitchFamily="18" charset="0"/>
            </a:endParaRPr>
          </a:p>
        </p:txBody>
      </p:sp>
      <p:sp>
        <p:nvSpPr>
          <p:cNvPr id="10" name="Rectangle 9"/>
          <p:cNvSpPr/>
          <p:nvPr/>
        </p:nvSpPr>
        <p:spPr>
          <a:xfrm>
            <a:off x="0" y="-28899"/>
            <a:ext cx="12192000" cy="133643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8882743" y="269984"/>
            <a:ext cx="3213463" cy="369332"/>
          </a:xfrm>
          <a:prstGeom prst="rect">
            <a:avLst/>
          </a:prstGeom>
          <a:noFill/>
        </p:spPr>
        <p:txBody>
          <a:bodyPr wrap="square" rtlCol="0">
            <a:spAutoFit/>
          </a:bodyPr>
          <a:lstStyle/>
          <a:p>
            <a:pPr algn="ctr"/>
            <a:r>
              <a:rPr lang="en-CA" b="1" dirty="0" smtClean="0">
                <a:latin typeface="Times New Roman" panose="02020603050405020304" pitchFamily="18" charset="0"/>
                <a:cs typeface="Times New Roman" panose="02020603050405020304" pitchFamily="18" charset="0"/>
              </a:rPr>
              <a:t>Rogue One: A Star Wars Story</a:t>
            </a:r>
            <a:endParaRPr lang="en-CA"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286060" y="269984"/>
            <a:ext cx="4181570" cy="461665"/>
          </a:xfrm>
          <a:prstGeom prst="rect">
            <a:avLst/>
          </a:prstGeom>
          <a:noFill/>
        </p:spPr>
        <p:txBody>
          <a:bodyPr wrap="square" rtlCol="0">
            <a:spAutoFit/>
          </a:bodyPr>
          <a:lstStyle/>
          <a:p>
            <a:pPr algn="ctr"/>
            <a:r>
              <a:rPr lang="en-CA" sz="2400" b="1" u="sng" dirty="0" smtClean="0">
                <a:latin typeface="Times New Roman" panose="02020603050405020304" pitchFamily="18" charset="0"/>
                <a:cs typeface="Times New Roman" panose="02020603050405020304" pitchFamily="18" charset="0"/>
              </a:rPr>
              <a:t>Mission &amp; Intent</a:t>
            </a:r>
            <a:endParaRPr lang="en-CA"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945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402673"/>
            <a:ext cx="5157787" cy="434187"/>
          </a:xfrm>
        </p:spPr>
        <p:txBody>
          <a:bodyPr>
            <a:normAutofit lnSpcReduction="10000"/>
          </a:bodyPr>
          <a:lstStyle/>
          <a:p>
            <a:pPr algn="ctr"/>
            <a:r>
              <a:rPr lang="en-CA" sz="2800" u="sng" dirty="0" smtClean="0">
                <a:latin typeface="Times New Roman" panose="02020603050405020304" pitchFamily="18" charset="0"/>
                <a:cs typeface="Times New Roman" panose="02020603050405020304" pitchFamily="18" charset="0"/>
              </a:rPr>
              <a:t>Enemy Forces (Estimated)</a:t>
            </a:r>
            <a:endParaRPr lang="en-CA" sz="2800" u="sng" dirty="0">
              <a:latin typeface="Times New Roman" panose="02020603050405020304" pitchFamily="18" charset="0"/>
              <a:cs typeface="Times New Roman" panose="02020603050405020304" pitchFamily="18" charset="0"/>
            </a:endParaRPr>
          </a:p>
        </p:txBody>
      </p:sp>
      <p:sp>
        <p:nvSpPr>
          <p:cNvPr id="16" name="Content Placeholder 15"/>
          <p:cNvSpPr>
            <a:spLocks noGrp="1"/>
          </p:cNvSpPr>
          <p:nvPr>
            <p:ph sz="half" idx="2"/>
          </p:nvPr>
        </p:nvSpPr>
        <p:spPr>
          <a:xfrm>
            <a:off x="132072" y="1836860"/>
            <a:ext cx="5733151" cy="4352803"/>
          </a:xfrm>
        </p:spPr>
        <p:txBody>
          <a:bodyPr/>
          <a:lstStyle/>
          <a:p>
            <a:pPr marL="0" indent="0">
              <a:lnSpc>
                <a:spcPct val="100000"/>
              </a:lnSpc>
              <a:spcBef>
                <a:spcPts val="0"/>
              </a:spcBef>
              <a:buNone/>
            </a:pPr>
            <a:endParaRPr lang="en-CA" sz="1200" b="1" u="sng" dirty="0" smtClean="0">
              <a:latin typeface="Times New Roman" panose="02020603050405020304" pitchFamily="18" charset="0"/>
              <a:cs typeface="Times New Roman" panose="02020603050405020304" pitchFamily="18" charset="0"/>
            </a:endParaRPr>
          </a:p>
          <a:p>
            <a:pPr>
              <a:lnSpc>
                <a:spcPct val="100000"/>
              </a:lnSpc>
              <a:spcBef>
                <a:spcPts val="0"/>
              </a:spcBef>
            </a:pPr>
            <a:r>
              <a:rPr lang="en-CA" sz="1600" b="1" dirty="0" smtClean="0">
                <a:latin typeface="Times New Roman" panose="02020603050405020304" pitchFamily="18" charset="0"/>
                <a:cs typeface="Times New Roman" panose="02020603050405020304" pitchFamily="18" charset="0"/>
              </a:rPr>
              <a:t>Blizzard Force</a:t>
            </a:r>
          </a:p>
          <a:p>
            <a:pPr lvl="1">
              <a:lnSpc>
                <a:spcPct val="100000"/>
              </a:lnSpc>
              <a:spcBef>
                <a:spcPts val="0"/>
              </a:spcBef>
            </a:pPr>
            <a:r>
              <a:rPr lang="en-CA" sz="1600" dirty="0" smtClean="0">
                <a:latin typeface="Times New Roman" panose="02020603050405020304" pitchFamily="18" charset="0"/>
                <a:cs typeface="Times New Roman" panose="02020603050405020304" pitchFamily="18" charset="0"/>
              </a:rPr>
              <a:t>5+ AT-ATs</a:t>
            </a:r>
          </a:p>
          <a:p>
            <a:pPr lvl="1">
              <a:lnSpc>
                <a:spcPct val="100000"/>
              </a:lnSpc>
              <a:spcBef>
                <a:spcPts val="0"/>
              </a:spcBef>
            </a:pPr>
            <a:r>
              <a:rPr lang="en-CA" sz="1600" dirty="0" smtClean="0">
                <a:latin typeface="Times New Roman" panose="02020603050405020304" pitchFamily="18" charset="0"/>
                <a:cs typeface="Times New Roman" panose="02020603050405020304" pitchFamily="18" charset="0"/>
              </a:rPr>
              <a:t>10+ AT-STs</a:t>
            </a:r>
          </a:p>
          <a:p>
            <a:pPr lvl="1">
              <a:lnSpc>
                <a:spcPct val="100000"/>
              </a:lnSpc>
              <a:spcBef>
                <a:spcPts val="0"/>
              </a:spcBef>
            </a:pPr>
            <a:r>
              <a:rPr lang="en-CA" sz="1600" dirty="0" smtClean="0">
                <a:latin typeface="Times New Roman" panose="02020603050405020304" pitchFamily="18" charset="0"/>
                <a:cs typeface="Times New Roman" panose="02020603050405020304" pitchFamily="18" charset="0"/>
              </a:rPr>
              <a:t>2+ </a:t>
            </a:r>
            <a:r>
              <a:rPr lang="en-CA" sz="1600" dirty="0" err="1" smtClean="0">
                <a:latin typeface="Times New Roman" panose="02020603050405020304" pitchFamily="18" charset="0"/>
                <a:cs typeface="Times New Roman" panose="02020603050405020304" pitchFamily="18" charset="0"/>
              </a:rPr>
              <a:t>HAVw</a:t>
            </a:r>
            <a:r>
              <a:rPr lang="en-CA" sz="1600" dirty="0" smtClean="0">
                <a:latin typeface="Times New Roman" panose="02020603050405020304" pitchFamily="18" charset="0"/>
                <a:cs typeface="Times New Roman" panose="02020603050405020304" pitchFamily="18" charset="0"/>
              </a:rPr>
              <a:t> A6 Juggernauts</a:t>
            </a:r>
          </a:p>
          <a:p>
            <a:pPr lvl="1">
              <a:lnSpc>
                <a:spcPct val="100000"/>
              </a:lnSpc>
              <a:spcBef>
                <a:spcPts val="0"/>
              </a:spcBef>
            </a:pPr>
            <a:r>
              <a:rPr lang="en-CA" sz="1600" dirty="0" smtClean="0">
                <a:latin typeface="Times New Roman" panose="02020603050405020304" pitchFamily="18" charset="0"/>
                <a:cs typeface="Times New Roman" panose="02020603050405020304" pitchFamily="18" charset="0"/>
              </a:rPr>
              <a:t>Estimated 1000-3000 Stormtroopers</a:t>
            </a:r>
          </a:p>
          <a:p>
            <a:pPr lvl="2">
              <a:lnSpc>
                <a:spcPct val="100000"/>
              </a:lnSpc>
              <a:spcBef>
                <a:spcPts val="0"/>
              </a:spcBef>
            </a:pPr>
            <a:r>
              <a:rPr lang="en-CA" sz="1600" dirty="0" smtClean="0">
                <a:latin typeface="Times New Roman" panose="02020603050405020304" pitchFamily="18" charset="0"/>
                <a:cs typeface="Times New Roman" panose="02020603050405020304" pitchFamily="18" charset="0"/>
              </a:rPr>
              <a:t>Unknown number of Elite Cold Weather Assault Stormtroopers</a:t>
            </a:r>
          </a:p>
          <a:p>
            <a:pPr>
              <a:lnSpc>
                <a:spcPct val="100000"/>
              </a:lnSpc>
              <a:spcBef>
                <a:spcPts val="0"/>
              </a:spcBef>
            </a:pPr>
            <a:endParaRPr lang="en-CA" sz="1600" b="1" dirty="0" smtClean="0">
              <a:latin typeface="Times New Roman" panose="02020603050405020304" pitchFamily="18" charset="0"/>
              <a:cs typeface="Times New Roman" panose="02020603050405020304" pitchFamily="18" charset="0"/>
            </a:endParaRPr>
          </a:p>
          <a:p>
            <a:pPr>
              <a:lnSpc>
                <a:spcPct val="100000"/>
              </a:lnSpc>
              <a:spcBef>
                <a:spcPts val="0"/>
              </a:spcBef>
            </a:pPr>
            <a:r>
              <a:rPr lang="en-CA" sz="1600" b="1" dirty="0" smtClean="0">
                <a:latin typeface="Times New Roman" panose="02020603050405020304" pitchFamily="18" charset="0"/>
                <a:cs typeface="Times New Roman" panose="02020603050405020304" pitchFamily="18" charset="0"/>
              </a:rPr>
              <a:t>501</a:t>
            </a:r>
            <a:r>
              <a:rPr lang="en-CA" sz="1600" b="1" baseline="30000" dirty="0" smtClean="0">
                <a:latin typeface="Times New Roman" panose="02020603050405020304" pitchFamily="18" charset="0"/>
                <a:cs typeface="Times New Roman" panose="02020603050405020304" pitchFamily="18" charset="0"/>
              </a:rPr>
              <a:t>st</a:t>
            </a:r>
            <a:r>
              <a:rPr lang="en-CA" sz="1600" b="1" dirty="0" smtClean="0">
                <a:latin typeface="Times New Roman" panose="02020603050405020304" pitchFamily="18" charset="0"/>
                <a:cs typeface="Times New Roman" panose="02020603050405020304" pitchFamily="18" charset="0"/>
              </a:rPr>
              <a:t> Legion (-)</a:t>
            </a:r>
          </a:p>
          <a:p>
            <a:pPr lvl="1">
              <a:lnSpc>
                <a:spcPct val="100000"/>
              </a:lnSpc>
              <a:spcBef>
                <a:spcPts val="0"/>
              </a:spcBef>
            </a:pPr>
            <a:r>
              <a:rPr lang="en-CA" sz="1600" dirty="0">
                <a:solidFill>
                  <a:prstClr val="black"/>
                </a:solidFill>
                <a:latin typeface="Times New Roman" panose="02020603050405020304" pitchFamily="18" charset="0"/>
                <a:cs typeface="Times New Roman" panose="02020603050405020304" pitchFamily="18" charset="0"/>
              </a:rPr>
              <a:t>Estimated 1000-3000 Stormtroopers</a:t>
            </a:r>
          </a:p>
          <a:p>
            <a:pPr lvl="1">
              <a:lnSpc>
                <a:spcPct val="100000"/>
              </a:lnSpc>
              <a:spcBef>
                <a:spcPts val="0"/>
              </a:spcBef>
            </a:pPr>
            <a:endParaRPr lang="en-CA" sz="1200" b="1" dirty="0" smtClean="0">
              <a:latin typeface="Times New Roman" panose="02020603050405020304" pitchFamily="18" charset="0"/>
              <a:cs typeface="Times New Roman" panose="02020603050405020304" pitchFamily="18" charset="0"/>
            </a:endParaRPr>
          </a:p>
          <a:p>
            <a:pPr>
              <a:lnSpc>
                <a:spcPct val="100000"/>
              </a:lnSpc>
              <a:spcBef>
                <a:spcPts val="0"/>
              </a:spcBef>
            </a:pPr>
            <a:r>
              <a:rPr lang="en-CA" sz="1600" b="1" dirty="0" smtClean="0">
                <a:latin typeface="Times New Roman" panose="02020603050405020304" pitchFamily="18" charset="0"/>
                <a:cs typeface="Times New Roman" panose="02020603050405020304" pitchFamily="18" charset="0"/>
              </a:rPr>
              <a:t>Imperial Starfleet</a:t>
            </a:r>
          </a:p>
          <a:p>
            <a:pPr lvl="1">
              <a:lnSpc>
                <a:spcPct val="100000"/>
              </a:lnSpc>
              <a:spcBef>
                <a:spcPts val="0"/>
              </a:spcBef>
            </a:pPr>
            <a:r>
              <a:rPr lang="en-CA" sz="1600" i="1" dirty="0" smtClean="0">
                <a:latin typeface="Times New Roman" panose="02020603050405020304" pitchFamily="18" charset="0"/>
                <a:cs typeface="Times New Roman" panose="02020603050405020304" pitchFamily="18" charset="0"/>
              </a:rPr>
              <a:t>Executor</a:t>
            </a:r>
            <a:r>
              <a:rPr lang="en-CA" sz="1600" dirty="0" smtClean="0">
                <a:latin typeface="Times New Roman" panose="02020603050405020304" pitchFamily="18" charset="0"/>
                <a:cs typeface="Times New Roman" panose="02020603050405020304" pitchFamily="18" charset="0"/>
              </a:rPr>
              <a:t>-Class Star Dreadnaught “</a:t>
            </a:r>
            <a:r>
              <a:rPr lang="en-CA" sz="1600" i="1" dirty="0" smtClean="0">
                <a:latin typeface="Times New Roman" panose="02020603050405020304" pitchFamily="18" charset="0"/>
                <a:cs typeface="Times New Roman" panose="02020603050405020304" pitchFamily="18" charset="0"/>
              </a:rPr>
              <a:t>Executor</a:t>
            </a:r>
            <a:r>
              <a:rPr lang="en-CA" sz="1600" dirty="0" smtClean="0">
                <a:latin typeface="Times New Roman" panose="02020603050405020304" pitchFamily="18" charset="0"/>
                <a:cs typeface="Times New Roman" panose="02020603050405020304" pitchFamily="18" charset="0"/>
              </a:rPr>
              <a:t>”</a:t>
            </a:r>
          </a:p>
          <a:p>
            <a:pPr lvl="1">
              <a:lnSpc>
                <a:spcPct val="100000"/>
              </a:lnSpc>
              <a:spcBef>
                <a:spcPts val="0"/>
              </a:spcBef>
            </a:pPr>
            <a:r>
              <a:rPr lang="en-CA" sz="1600" dirty="0" smtClean="0">
                <a:latin typeface="Times New Roman" panose="02020603050405020304" pitchFamily="18" charset="0"/>
                <a:cs typeface="Times New Roman" panose="02020603050405020304" pitchFamily="18" charset="0"/>
              </a:rPr>
              <a:t>Estimated 3-6 </a:t>
            </a:r>
            <a:r>
              <a:rPr lang="en-CA" sz="1600" i="1" dirty="0" smtClean="0">
                <a:latin typeface="Times New Roman" panose="02020603050405020304" pitchFamily="18" charset="0"/>
                <a:cs typeface="Times New Roman" panose="02020603050405020304" pitchFamily="18" charset="0"/>
              </a:rPr>
              <a:t>Imperial-</a:t>
            </a:r>
            <a:r>
              <a:rPr lang="en-CA" sz="1600" dirty="0" smtClean="0">
                <a:latin typeface="Times New Roman" panose="02020603050405020304" pitchFamily="18" charset="0"/>
                <a:cs typeface="Times New Roman" panose="02020603050405020304" pitchFamily="18" charset="0"/>
              </a:rPr>
              <a:t>Class Star Destroyers</a:t>
            </a:r>
          </a:p>
          <a:p>
            <a:pPr lvl="1">
              <a:lnSpc>
                <a:spcPct val="100000"/>
              </a:lnSpc>
              <a:spcBef>
                <a:spcPts val="0"/>
              </a:spcBef>
            </a:pPr>
            <a:r>
              <a:rPr lang="en-CA" sz="1600" dirty="0" smtClean="0">
                <a:latin typeface="Times New Roman" panose="02020603050405020304" pitchFamily="18" charset="0"/>
                <a:cs typeface="Times New Roman" panose="02020603050405020304" pitchFamily="18" charset="0"/>
              </a:rPr>
              <a:t>Unknown complement, TIE/LN Starfighters/TIE Bombers</a:t>
            </a:r>
          </a:p>
          <a:p>
            <a:pPr lvl="1">
              <a:lnSpc>
                <a:spcPct val="100000"/>
              </a:lnSpc>
              <a:spcBef>
                <a:spcPts val="0"/>
              </a:spcBef>
            </a:pPr>
            <a:endParaRPr lang="en-CA" sz="1600" i="1" dirty="0" smtClean="0">
              <a:latin typeface="Times New Roman" panose="02020603050405020304" pitchFamily="18" charset="0"/>
              <a:cs typeface="Times New Roman" panose="02020603050405020304" pitchFamily="18" charset="0"/>
            </a:endParaRPr>
          </a:p>
          <a:p>
            <a:pPr lvl="1">
              <a:lnSpc>
                <a:spcPct val="100000"/>
              </a:lnSpc>
              <a:spcBef>
                <a:spcPts val="0"/>
              </a:spcBef>
            </a:pPr>
            <a:endParaRPr lang="en-CA" sz="16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quarter" idx="3"/>
          </p:nvPr>
        </p:nvSpPr>
        <p:spPr>
          <a:xfrm>
            <a:off x="6172200" y="1402673"/>
            <a:ext cx="5183188" cy="434187"/>
          </a:xfrm>
        </p:spPr>
        <p:txBody>
          <a:bodyPr>
            <a:normAutofit lnSpcReduction="10000"/>
          </a:bodyPr>
          <a:lstStyle/>
          <a:p>
            <a:pPr algn="ctr"/>
            <a:r>
              <a:rPr lang="en-CA" sz="2800" u="sng" dirty="0" smtClean="0">
                <a:latin typeface="Times New Roman" panose="02020603050405020304" pitchFamily="18" charset="0"/>
                <a:cs typeface="Times New Roman" panose="02020603050405020304" pitchFamily="18" charset="0"/>
              </a:rPr>
              <a:t>Enemy Capabilities</a:t>
            </a:r>
            <a:endParaRPr lang="en-CA" sz="2800" u="sng"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4"/>
          </p:nvPr>
        </p:nvSpPr>
        <p:spPr>
          <a:xfrm>
            <a:off x="5997576" y="1836860"/>
            <a:ext cx="5981064" cy="4352803"/>
          </a:xfrm>
        </p:spPr>
        <p:txBody>
          <a:bodyPr>
            <a:normAutofit/>
          </a:bodyPr>
          <a:lstStyle/>
          <a:p>
            <a:pPr marL="0" indent="0">
              <a:lnSpc>
                <a:spcPct val="100000"/>
              </a:lnSpc>
              <a:spcBef>
                <a:spcPts val="0"/>
              </a:spcBef>
              <a:buNone/>
            </a:pPr>
            <a:endParaRPr lang="en-CA" sz="1600" dirty="0" smtClean="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sz="1600" dirty="0" smtClean="0">
                <a:latin typeface="Times New Roman" panose="02020603050405020304" pitchFamily="18" charset="0"/>
                <a:cs typeface="Times New Roman" panose="02020603050405020304" pitchFamily="18" charset="0"/>
              </a:rPr>
              <a:t>Imperial forces will likely outnumber our ground forces by an estimated factor of 2:1. Fighting a battle on tough terrain against a well entrenched Alliance position will require the Empire to resort to swarm tactics, even with availability of elite units and top tier equipment. It is likely they realize there is only one possible landing zone for their troops, thus speed and strength will be necessary.</a:t>
            </a:r>
          </a:p>
          <a:p>
            <a:pPr marL="0" indent="0">
              <a:lnSpc>
                <a:spcPct val="100000"/>
              </a:lnSpc>
              <a:spcBef>
                <a:spcPts val="0"/>
              </a:spcBef>
              <a:buNone/>
            </a:pPr>
            <a:endParaRPr lang="en-CA" sz="1600" dirty="0" smtClean="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sz="1600" dirty="0" smtClean="0">
                <a:latin typeface="Times New Roman" panose="02020603050405020304" pitchFamily="18" charset="0"/>
                <a:cs typeface="Times New Roman" panose="02020603050405020304" pitchFamily="18" charset="0"/>
              </a:rPr>
              <a:t>Imperial forces will likely employ a multitude of heavy armour and supporting troops to lead the assault. They have the capability and intent to overwhelm our defensive positions, and the intent to destroy our Shield Generator and Ion Cannon emplacement as soon as possible.</a:t>
            </a:r>
          </a:p>
          <a:p>
            <a:pPr marL="0" indent="0">
              <a:lnSpc>
                <a:spcPct val="100000"/>
              </a:lnSpc>
              <a:spcBef>
                <a:spcPts val="0"/>
              </a:spcBef>
              <a:buNone/>
            </a:pPr>
            <a:endParaRPr lang="en-CA" sz="16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sz="1600" dirty="0" smtClean="0">
                <a:latin typeface="Times New Roman" panose="02020603050405020304" pitchFamily="18" charset="0"/>
                <a:cs typeface="Times New Roman" panose="02020603050405020304" pitchFamily="18" charset="0"/>
              </a:rPr>
              <a:t>Finally, Imperial Stormtroopers will likely be outfitted and trained to fight in cold weather conditions. Expect fierce resistance from the advancing ground troops.</a:t>
            </a:r>
          </a:p>
        </p:txBody>
      </p:sp>
      <p:sp>
        <p:nvSpPr>
          <p:cNvPr id="6" name="Footer Placeholder 5"/>
          <p:cNvSpPr>
            <a:spLocks noGrp="1"/>
          </p:cNvSpPr>
          <p:nvPr>
            <p:ph type="ftr" sz="quarter" idx="11"/>
          </p:nvPr>
        </p:nvSpPr>
        <p:spPr/>
        <p:txBody>
          <a:bodyPr/>
          <a:lstStyle/>
          <a:p>
            <a:r>
              <a:rPr lang="en-CA" b="1" dirty="0" smtClean="0">
                <a:solidFill>
                  <a:schemeClr val="tx1"/>
                </a:solidFill>
                <a:latin typeface="Times New Roman" panose="02020603050405020304" pitchFamily="18" charset="0"/>
                <a:cs typeface="Times New Roman" panose="02020603050405020304" pitchFamily="18" charset="0"/>
              </a:rPr>
              <a:t>CLASSFIED | OP KILO-ONE-ZERO</a:t>
            </a:r>
            <a:endParaRPr lang="en-CA" b="1"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r>
              <a:rPr lang="en-CA" dirty="0" smtClean="0">
                <a:solidFill>
                  <a:schemeClr val="tx1"/>
                </a:solidFill>
                <a:latin typeface="Times New Roman" panose="02020603050405020304" pitchFamily="18" charset="0"/>
                <a:cs typeface="Times New Roman" panose="02020603050405020304" pitchFamily="18" charset="0"/>
              </a:rPr>
              <a:t>Pg. </a:t>
            </a:r>
            <a:fld id="{72FBD5B2-2BB5-42FB-8EBC-D20F9DE2A0E9}" type="slidenum">
              <a:rPr lang="en-CA" smtClean="0">
                <a:solidFill>
                  <a:schemeClr val="tx1"/>
                </a:solidFill>
                <a:latin typeface="Times New Roman" panose="02020603050405020304" pitchFamily="18" charset="0"/>
                <a:cs typeface="Times New Roman" panose="02020603050405020304" pitchFamily="18" charset="0"/>
              </a:rPr>
              <a:t>3</a:t>
            </a:fld>
            <a:endParaRPr lang="en-CA"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071" y="-150129"/>
            <a:ext cx="965208" cy="1486559"/>
          </a:xfrm>
          <a:prstGeom prst="rect">
            <a:avLst/>
          </a:prstGeom>
        </p:spPr>
      </p:pic>
      <p:sp>
        <p:nvSpPr>
          <p:cNvPr id="9" name="TextBox 8"/>
          <p:cNvSpPr txBox="1"/>
          <p:nvPr/>
        </p:nvSpPr>
        <p:spPr>
          <a:xfrm>
            <a:off x="1097279" y="269984"/>
            <a:ext cx="2799471" cy="646331"/>
          </a:xfrm>
          <a:prstGeom prst="rect">
            <a:avLst/>
          </a:prstGeom>
          <a:noFill/>
        </p:spPr>
        <p:txBody>
          <a:bodyPr wrap="square" rtlCol="0">
            <a:spAutoFit/>
          </a:bodyPr>
          <a:lstStyle/>
          <a:p>
            <a:r>
              <a:rPr lang="en-CA" b="1" dirty="0" smtClean="0">
                <a:latin typeface="Times New Roman" panose="02020603050405020304" pitchFamily="18" charset="0"/>
                <a:cs typeface="Times New Roman" panose="02020603050405020304" pitchFamily="18" charset="0"/>
              </a:rPr>
              <a:t>Alliance High Command</a:t>
            </a:r>
          </a:p>
          <a:p>
            <a:r>
              <a:rPr lang="en-CA" b="1" dirty="0" smtClean="0">
                <a:latin typeface="Times New Roman" panose="02020603050405020304" pitchFamily="18" charset="0"/>
                <a:cs typeface="Times New Roman" panose="02020603050405020304" pitchFamily="18" charset="0"/>
              </a:rPr>
              <a:t>1130 hours Zulu</a:t>
            </a:r>
            <a:endParaRPr lang="en-CA" b="1" dirty="0">
              <a:latin typeface="Times New Roman" panose="02020603050405020304" pitchFamily="18" charset="0"/>
              <a:cs typeface="Times New Roman" panose="02020603050405020304" pitchFamily="18" charset="0"/>
            </a:endParaRPr>
          </a:p>
        </p:txBody>
      </p:sp>
      <p:sp>
        <p:nvSpPr>
          <p:cNvPr id="10" name="Rectangle 9"/>
          <p:cNvSpPr/>
          <p:nvPr/>
        </p:nvSpPr>
        <p:spPr>
          <a:xfrm>
            <a:off x="0" y="-28899"/>
            <a:ext cx="12192000" cy="133643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8882743" y="269984"/>
            <a:ext cx="3213463" cy="369332"/>
          </a:xfrm>
          <a:prstGeom prst="rect">
            <a:avLst/>
          </a:prstGeom>
          <a:noFill/>
        </p:spPr>
        <p:txBody>
          <a:bodyPr wrap="square" rtlCol="0">
            <a:spAutoFit/>
          </a:bodyPr>
          <a:lstStyle/>
          <a:p>
            <a:pPr algn="ctr"/>
            <a:r>
              <a:rPr lang="en-CA" b="1" dirty="0" smtClean="0">
                <a:latin typeface="Times New Roman" panose="02020603050405020304" pitchFamily="18" charset="0"/>
                <a:cs typeface="Times New Roman" panose="02020603050405020304" pitchFamily="18" charset="0"/>
              </a:rPr>
              <a:t>Rogue One: A Star Wars Story</a:t>
            </a:r>
            <a:endParaRPr lang="en-CA"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286060" y="269984"/>
            <a:ext cx="4181570" cy="461665"/>
          </a:xfrm>
          <a:prstGeom prst="rect">
            <a:avLst/>
          </a:prstGeom>
          <a:noFill/>
        </p:spPr>
        <p:txBody>
          <a:bodyPr wrap="square" rtlCol="0">
            <a:spAutoFit/>
          </a:bodyPr>
          <a:lstStyle/>
          <a:p>
            <a:pPr algn="ctr"/>
            <a:r>
              <a:rPr lang="en-CA" sz="2400" b="1" u="sng" dirty="0" smtClean="0">
                <a:latin typeface="Times New Roman" panose="02020603050405020304" pitchFamily="18" charset="0"/>
                <a:cs typeface="Times New Roman" panose="02020603050405020304" pitchFamily="18" charset="0"/>
              </a:rPr>
              <a:t>Intelligence Estimate</a:t>
            </a:r>
            <a:endParaRPr lang="en-CA"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64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36431"/>
            <a:ext cx="5157787" cy="478302"/>
          </a:xfrm>
        </p:spPr>
        <p:txBody>
          <a:bodyPr>
            <a:normAutofit/>
          </a:bodyPr>
          <a:lstStyle/>
          <a:p>
            <a:pPr algn="ctr"/>
            <a:r>
              <a:rPr lang="en-CA" sz="2800" u="sng" dirty="0" smtClean="0">
                <a:latin typeface="Times New Roman" panose="02020603050405020304" pitchFamily="18" charset="0"/>
                <a:cs typeface="Times New Roman" panose="02020603050405020304" pitchFamily="18" charset="0"/>
              </a:rPr>
              <a:t>AT-AT</a:t>
            </a:r>
            <a:endParaRPr lang="en-CA" sz="2800" u="sng" dirty="0">
              <a:latin typeface="Times New Roman" panose="02020603050405020304" pitchFamily="18" charset="0"/>
              <a:cs typeface="Times New Roman" panose="02020603050405020304" pitchFamily="18" charset="0"/>
            </a:endParaRPr>
          </a:p>
        </p:txBody>
      </p:sp>
      <p:pic>
        <p:nvPicPr>
          <p:cNvPr id="14" name="Content Placeholder 1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098" y="1836861"/>
            <a:ext cx="5710310" cy="3874622"/>
          </a:xfrm>
        </p:spPr>
      </p:pic>
      <p:sp>
        <p:nvSpPr>
          <p:cNvPr id="12" name="Text Placeholder 11"/>
          <p:cNvSpPr>
            <a:spLocks noGrp="1"/>
          </p:cNvSpPr>
          <p:nvPr>
            <p:ph type="body" sz="quarter" idx="3"/>
          </p:nvPr>
        </p:nvSpPr>
        <p:spPr>
          <a:xfrm>
            <a:off x="6172200" y="1336431"/>
            <a:ext cx="5183188" cy="500430"/>
          </a:xfrm>
        </p:spPr>
        <p:txBody>
          <a:bodyPr>
            <a:normAutofit/>
          </a:bodyPr>
          <a:lstStyle/>
          <a:p>
            <a:pPr algn="ctr"/>
            <a:r>
              <a:rPr lang="en-CA" sz="2800" u="sng" dirty="0" smtClean="0">
                <a:latin typeface="Times New Roman" panose="02020603050405020304" pitchFamily="18" charset="0"/>
                <a:cs typeface="Times New Roman" panose="02020603050405020304" pitchFamily="18" charset="0"/>
              </a:rPr>
              <a:t>AT-ST</a:t>
            </a:r>
            <a:endParaRPr lang="en-CA" sz="2800" u="sng"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CA" b="1" dirty="0" smtClean="0">
                <a:solidFill>
                  <a:schemeClr val="tx1"/>
                </a:solidFill>
                <a:latin typeface="Times New Roman" panose="02020603050405020304" pitchFamily="18" charset="0"/>
                <a:cs typeface="Times New Roman" panose="02020603050405020304" pitchFamily="18" charset="0"/>
              </a:rPr>
              <a:t>CLASSFIED | OP KILO-ONE-ZERO</a:t>
            </a:r>
            <a:endParaRPr lang="en-CA" b="1"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r>
              <a:rPr lang="en-CA" dirty="0" smtClean="0">
                <a:solidFill>
                  <a:schemeClr val="tx1"/>
                </a:solidFill>
                <a:latin typeface="Times New Roman" panose="02020603050405020304" pitchFamily="18" charset="0"/>
                <a:cs typeface="Times New Roman" panose="02020603050405020304" pitchFamily="18" charset="0"/>
              </a:rPr>
              <a:t>Pg. </a:t>
            </a:r>
            <a:fld id="{72FBD5B2-2BB5-42FB-8EBC-D20F9DE2A0E9}" type="slidenum">
              <a:rPr lang="en-CA" smtClean="0">
                <a:solidFill>
                  <a:schemeClr val="tx1"/>
                </a:solidFill>
                <a:latin typeface="Times New Roman" panose="02020603050405020304" pitchFamily="18" charset="0"/>
                <a:cs typeface="Times New Roman" panose="02020603050405020304" pitchFamily="18" charset="0"/>
              </a:rPr>
              <a:t>4</a:t>
            </a:fld>
            <a:endParaRPr lang="en-CA"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71" y="-150129"/>
            <a:ext cx="965208" cy="1486559"/>
          </a:xfrm>
          <a:prstGeom prst="rect">
            <a:avLst/>
          </a:prstGeom>
        </p:spPr>
      </p:pic>
      <p:sp>
        <p:nvSpPr>
          <p:cNvPr id="9" name="TextBox 8"/>
          <p:cNvSpPr txBox="1"/>
          <p:nvPr/>
        </p:nvSpPr>
        <p:spPr>
          <a:xfrm>
            <a:off x="1097279" y="269984"/>
            <a:ext cx="2799471" cy="646331"/>
          </a:xfrm>
          <a:prstGeom prst="rect">
            <a:avLst/>
          </a:prstGeom>
          <a:noFill/>
        </p:spPr>
        <p:txBody>
          <a:bodyPr wrap="square" rtlCol="0">
            <a:spAutoFit/>
          </a:bodyPr>
          <a:lstStyle/>
          <a:p>
            <a:r>
              <a:rPr lang="en-CA" b="1" dirty="0" smtClean="0">
                <a:latin typeface="Times New Roman" panose="02020603050405020304" pitchFamily="18" charset="0"/>
                <a:cs typeface="Times New Roman" panose="02020603050405020304" pitchFamily="18" charset="0"/>
              </a:rPr>
              <a:t>Alliance High Command</a:t>
            </a:r>
          </a:p>
          <a:p>
            <a:r>
              <a:rPr lang="en-CA" b="1" dirty="0" smtClean="0">
                <a:latin typeface="Times New Roman" panose="02020603050405020304" pitchFamily="18" charset="0"/>
                <a:cs typeface="Times New Roman" panose="02020603050405020304" pitchFamily="18" charset="0"/>
              </a:rPr>
              <a:t>1130 hours Zulu</a:t>
            </a:r>
            <a:endParaRPr lang="en-CA" b="1" dirty="0">
              <a:latin typeface="Times New Roman" panose="02020603050405020304" pitchFamily="18" charset="0"/>
              <a:cs typeface="Times New Roman" panose="02020603050405020304" pitchFamily="18" charset="0"/>
            </a:endParaRPr>
          </a:p>
        </p:txBody>
      </p:sp>
      <p:sp>
        <p:nvSpPr>
          <p:cNvPr id="10" name="Rectangle 9"/>
          <p:cNvSpPr/>
          <p:nvPr/>
        </p:nvSpPr>
        <p:spPr>
          <a:xfrm>
            <a:off x="0" y="-28899"/>
            <a:ext cx="12192000" cy="133643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8882743" y="269984"/>
            <a:ext cx="3213463" cy="369332"/>
          </a:xfrm>
          <a:prstGeom prst="rect">
            <a:avLst/>
          </a:prstGeom>
          <a:noFill/>
        </p:spPr>
        <p:txBody>
          <a:bodyPr wrap="square" rtlCol="0">
            <a:spAutoFit/>
          </a:bodyPr>
          <a:lstStyle/>
          <a:p>
            <a:pPr algn="ctr"/>
            <a:r>
              <a:rPr lang="en-CA" b="1" dirty="0" smtClean="0">
                <a:latin typeface="Times New Roman" panose="02020603050405020304" pitchFamily="18" charset="0"/>
                <a:cs typeface="Times New Roman" panose="02020603050405020304" pitchFamily="18" charset="0"/>
              </a:rPr>
              <a:t>Rogue One: A Star Wars Story</a:t>
            </a:r>
            <a:endParaRPr lang="en-CA"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32071" y="5809957"/>
            <a:ext cx="5523141" cy="584775"/>
          </a:xfrm>
          <a:prstGeom prst="rect">
            <a:avLst/>
          </a:prstGeom>
          <a:noFill/>
        </p:spPr>
        <p:txBody>
          <a:bodyPr wrap="square" rtlCol="0">
            <a:spAutoFit/>
          </a:bodyPr>
          <a:lstStyle/>
          <a:p>
            <a:r>
              <a:rPr lang="en-CA" sz="1600" b="1" dirty="0" smtClean="0">
                <a:latin typeface="Times New Roman" panose="02020603050405020304" pitchFamily="18" charset="0"/>
                <a:cs typeface="Times New Roman" panose="02020603050405020304" pitchFamily="18" charset="0"/>
              </a:rPr>
              <a:t>This massive vehicle will most likely lead the Imperial assault.</a:t>
            </a:r>
            <a:endParaRPr lang="en-CA" sz="1600" b="1"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7754" y="1852433"/>
            <a:ext cx="6424246" cy="3859050"/>
          </a:xfrm>
          <a:prstGeom prst="rect">
            <a:avLst/>
          </a:prstGeom>
        </p:spPr>
      </p:pic>
      <p:sp>
        <p:nvSpPr>
          <p:cNvPr id="20" name="TextBox 19"/>
          <p:cNvSpPr txBox="1"/>
          <p:nvPr/>
        </p:nvSpPr>
        <p:spPr>
          <a:xfrm>
            <a:off x="5767754" y="5795919"/>
            <a:ext cx="6536788" cy="584775"/>
          </a:xfrm>
          <a:prstGeom prst="rect">
            <a:avLst/>
          </a:prstGeom>
          <a:noFill/>
        </p:spPr>
        <p:txBody>
          <a:bodyPr wrap="square" rtlCol="0">
            <a:spAutoFit/>
          </a:bodyPr>
          <a:lstStyle/>
          <a:p>
            <a:r>
              <a:rPr lang="en-CA" sz="1600" b="1" dirty="0" smtClean="0">
                <a:latin typeface="Times New Roman" panose="02020603050405020304" pitchFamily="18" charset="0"/>
                <a:cs typeface="Times New Roman" panose="02020603050405020304" pitchFamily="18" charset="0"/>
              </a:rPr>
              <a:t>This is an example of frontline Imperial armour. Faster than it’s larger counterpart. </a:t>
            </a:r>
            <a:endParaRPr lang="en-CA" sz="16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4286060" y="269984"/>
            <a:ext cx="4181570" cy="461665"/>
          </a:xfrm>
          <a:prstGeom prst="rect">
            <a:avLst/>
          </a:prstGeom>
          <a:noFill/>
        </p:spPr>
        <p:txBody>
          <a:bodyPr wrap="square" rtlCol="0">
            <a:spAutoFit/>
          </a:bodyPr>
          <a:lstStyle/>
          <a:p>
            <a:pPr algn="ctr"/>
            <a:r>
              <a:rPr lang="en-CA" sz="2400" b="1" u="sng" dirty="0" smtClean="0">
                <a:latin typeface="Times New Roman" panose="02020603050405020304" pitchFamily="18" charset="0"/>
                <a:cs typeface="Times New Roman" panose="02020603050405020304" pitchFamily="18" charset="0"/>
              </a:rPr>
              <a:t>Intelligence Estimate</a:t>
            </a:r>
            <a:endParaRPr lang="en-CA"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059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36431"/>
            <a:ext cx="5157787" cy="478302"/>
          </a:xfrm>
        </p:spPr>
        <p:txBody>
          <a:bodyPr>
            <a:normAutofit/>
          </a:bodyPr>
          <a:lstStyle/>
          <a:p>
            <a:pPr algn="ctr"/>
            <a:r>
              <a:rPr lang="en-CA" sz="2800" u="sng" dirty="0" err="1" smtClean="0">
                <a:latin typeface="Times New Roman" panose="02020603050405020304" pitchFamily="18" charset="0"/>
                <a:cs typeface="Times New Roman" panose="02020603050405020304" pitchFamily="18" charset="0"/>
              </a:rPr>
              <a:t>HAVw</a:t>
            </a:r>
            <a:r>
              <a:rPr lang="en-CA" sz="2800" u="sng" dirty="0" smtClean="0">
                <a:latin typeface="Times New Roman" panose="02020603050405020304" pitchFamily="18" charset="0"/>
                <a:cs typeface="Times New Roman" panose="02020603050405020304" pitchFamily="18" charset="0"/>
              </a:rPr>
              <a:t> A6 Juggernaut</a:t>
            </a:r>
            <a:endParaRPr lang="en-CA" sz="2800" u="sng" dirty="0">
              <a:latin typeface="Times New Roman" panose="02020603050405020304" pitchFamily="18" charset="0"/>
              <a:cs typeface="Times New Roman" panose="02020603050405020304" pitchFamily="18" charset="0"/>
            </a:endParaRPr>
          </a:p>
        </p:txBody>
      </p:sp>
      <p:sp>
        <p:nvSpPr>
          <p:cNvPr id="12" name="Text Placeholder 11"/>
          <p:cNvSpPr>
            <a:spLocks noGrp="1"/>
          </p:cNvSpPr>
          <p:nvPr>
            <p:ph type="body" sz="quarter" idx="3"/>
          </p:nvPr>
        </p:nvSpPr>
        <p:spPr>
          <a:xfrm>
            <a:off x="6172200" y="1336431"/>
            <a:ext cx="5183188" cy="500430"/>
          </a:xfrm>
        </p:spPr>
        <p:txBody>
          <a:bodyPr>
            <a:normAutofit/>
          </a:bodyPr>
          <a:lstStyle/>
          <a:p>
            <a:pPr algn="ctr"/>
            <a:r>
              <a:rPr lang="en-CA" sz="2800" u="sng" dirty="0" err="1" smtClean="0">
                <a:latin typeface="Times New Roman" panose="02020603050405020304" pitchFamily="18" charset="0"/>
                <a:cs typeface="Times New Roman" panose="02020603050405020304" pitchFamily="18" charset="0"/>
              </a:rPr>
              <a:t>Snowtroopers</a:t>
            </a:r>
            <a:endParaRPr lang="en-CA" sz="2800" u="sng"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CA" b="1" dirty="0" smtClean="0">
                <a:solidFill>
                  <a:schemeClr val="tx1"/>
                </a:solidFill>
                <a:latin typeface="Times New Roman" panose="02020603050405020304" pitchFamily="18" charset="0"/>
                <a:cs typeface="Times New Roman" panose="02020603050405020304" pitchFamily="18" charset="0"/>
              </a:rPr>
              <a:t>CLASSFIED | OP KILO-ONE-ZERO</a:t>
            </a:r>
            <a:endParaRPr lang="en-CA" b="1"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r>
              <a:rPr lang="en-CA" dirty="0" smtClean="0">
                <a:solidFill>
                  <a:schemeClr val="tx1"/>
                </a:solidFill>
                <a:latin typeface="Times New Roman" panose="02020603050405020304" pitchFamily="18" charset="0"/>
                <a:cs typeface="Times New Roman" panose="02020603050405020304" pitchFamily="18" charset="0"/>
              </a:rPr>
              <a:t>Pg. </a:t>
            </a:r>
            <a:fld id="{72FBD5B2-2BB5-42FB-8EBC-D20F9DE2A0E9}" type="slidenum">
              <a:rPr lang="en-CA" smtClean="0">
                <a:solidFill>
                  <a:schemeClr val="tx1"/>
                </a:solidFill>
                <a:latin typeface="Times New Roman" panose="02020603050405020304" pitchFamily="18" charset="0"/>
                <a:cs typeface="Times New Roman" panose="02020603050405020304" pitchFamily="18" charset="0"/>
              </a:rPr>
              <a:t>5</a:t>
            </a:fld>
            <a:endParaRPr lang="en-CA"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071" y="-150129"/>
            <a:ext cx="965208" cy="1486559"/>
          </a:xfrm>
          <a:prstGeom prst="rect">
            <a:avLst/>
          </a:prstGeom>
        </p:spPr>
      </p:pic>
      <p:sp>
        <p:nvSpPr>
          <p:cNvPr id="9" name="TextBox 8"/>
          <p:cNvSpPr txBox="1"/>
          <p:nvPr/>
        </p:nvSpPr>
        <p:spPr>
          <a:xfrm>
            <a:off x="1097279" y="269984"/>
            <a:ext cx="2799471" cy="646331"/>
          </a:xfrm>
          <a:prstGeom prst="rect">
            <a:avLst/>
          </a:prstGeom>
          <a:noFill/>
        </p:spPr>
        <p:txBody>
          <a:bodyPr wrap="square" rtlCol="0">
            <a:spAutoFit/>
          </a:bodyPr>
          <a:lstStyle/>
          <a:p>
            <a:r>
              <a:rPr lang="en-CA" b="1" dirty="0" smtClean="0">
                <a:latin typeface="Times New Roman" panose="02020603050405020304" pitchFamily="18" charset="0"/>
                <a:cs typeface="Times New Roman" panose="02020603050405020304" pitchFamily="18" charset="0"/>
              </a:rPr>
              <a:t>Alliance High Command</a:t>
            </a:r>
          </a:p>
          <a:p>
            <a:r>
              <a:rPr lang="en-CA" b="1" dirty="0" smtClean="0">
                <a:latin typeface="Times New Roman" panose="02020603050405020304" pitchFamily="18" charset="0"/>
                <a:cs typeface="Times New Roman" panose="02020603050405020304" pitchFamily="18" charset="0"/>
              </a:rPr>
              <a:t>1130 hours Zulu</a:t>
            </a:r>
            <a:endParaRPr lang="en-CA" b="1" dirty="0">
              <a:latin typeface="Times New Roman" panose="02020603050405020304" pitchFamily="18" charset="0"/>
              <a:cs typeface="Times New Roman" panose="02020603050405020304" pitchFamily="18" charset="0"/>
            </a:endParaRPr>
          </a:p>
        </p:txBody>
      </p:sp>
      <p:sp>
        <p:nvSpPr>
          <p:cNvPr id="10" name="Rectangle 9"/>
          <p:cNvSpPr/>
          <p:nvPr/>
        </p:nvSpPr>
        <p:spPr>
          <a:xfrm>
            <a:off x="0" y="-28899"/>
            <a:ext cx="12192000" cy="133643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8882743" y="269984"/>
            <a:ext cx="3213463" cy="369332"/>
          </a:xfrm>
          <a:prstGeom prst="rect">
            <a:avLst/>
          </a:prstGeom>
          <a:noFill/>
        </p:spPr>
        <p:txBody>
          <a:bodyPr wrap="square" rtlCol="0">
            <a:spAutoFit/>
          </a:bodyPr>
          <a:lstStyle/>
          <a:p>
            <a:pPr algn="ctr"/>
            <a:r>
              <a:rPr lang="en-CA" b="1" dirty="0" smtClean="0">
                <a:latin typeface="Times New Roman" panose="02020603050405020304" pitchFamily="18" charset="0"/>
                <a:cs typeface="Times New Roman" panose="02020603050405020304" pitchFamily="18" charset="0"/>
              </a:rPr>
              <a:t>Rogue One: A Star Wars Story</a:t>
            </a:r>
            <a:endParaRPr lang="en-CA"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4733"/>
            <a:ext cx="6921305" cy="38826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134" y="1825798"/>
            <a:ext cx="3086786" cy="3882681"/>
          </a:xfrm>
          <a:prstGeom prst="rect">
            <a:avLst/>
          </a:prstGeom>
        </p:spPr>
      </p:pic>
      <p:sp>
        <p:nvSpPr>
          <p:cNvPr id="13" name="TextBox 12"/>
          <p:cNvSpPr txBox="1"/>
          <p:nvPr/>
        </p:nvSpPr>
        <p:spPr>
          <a:xfrm>
            <a:off x="132071" y="5697415"/>
            <a:ext cx="6789234" cy="584775"/>
          </a:xfrm>
          <a:prstGeom prst="rect">
            <a:avLst/>
          </a:prstGeom>
          <a:noFill/>
        </p:spPr>
        <p:txBody>
          <a:bodyPr wrap="square" rtlCol="0">
            <a:spAutoFit/>
          </a:bodyPr>
          <a:lstStyle/>
          <a:p>
            <a:r>
              <a:rPr lang="en-CA" sz="1600" b="1" dirty="0" smtClean="0">
                <a:latin typeface="Times New Roman" panose="02020603050405020304" pitchFamily="18" charset="0"/>
                <a:cs typeface="Times New Roman" panose="02020603050405020304" pitchFamily="18" charset="0"/>
              </a:rPr>
              <a:t>This massive tank will likely be seen on the battlefield. More mobile than its walker counterparts, and heavily armoured.</a:t>
            </a:r>
            <a:endParaRPr lang="en-CA" sz="16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7385538" y="5697415"/>
            <a:ext cx="4473527" cy="584775"/>
          </a:xfrm>
          <a:prstGeom prst="rect">
            <a:avLst/>
          </a:prstGeom>
          <a:noFill/>
        </p:spPr>
        <p:txBody>
          <a:bodyPr wrap="square" rtlCol="0">
            <a:spAutoFit/>
          </a:bodyPr>
          <a:lstStyle/>
          <a:p>
            <a:r>
              <a:rPr lang="en-CA" sz="1600" b="1" dirty="0" smtClean="0">
                <a:latin typeface="Times New Roman" panose="02020603050405020304" pitchFamily="18" charset="0"/>
                <a:cs typeface="Times New Roman" panose="02020603050405020304" pitchFamily="18" charset="0"/>
              </a:rPr>
              <a:t>Intelligence indicates this is the typical aesthetic and armament of “</a:t>
            </a:r>
            <a:r>
              <a:rPr lang="en-CA" sz="1600" b="1" dirty="0" err="1" smtClean="0">
                <a:latin typeface="Times New Roman" panose="02020603050405020304" pitchFamily="18" charset="0"/>
                <a:cs typeface="Times New Roman" panose="02020603050405020304" pitchFamily="18" charset="0"/>
              </a:rPr>
              <a:t>Snowtroopers</a:t>
            </a:r>
            <a:r>
              <a:rPr lang="en-CA" sz="1600" b="1" dirty="0" smtClean="0">
                <a:latin typeface="Times New Roman" panose="02020603050405020304" pitchFamily="18" charset="0"/>
                <a:cs typeface="Times New Roman" panose="02020603050405020304" pitchFamily="18" charset="0"/>
              </a:rPr>
              <a:t>”</a:t>
            </a:r>
            <a:endParaRPr lang="en-CA" sz="16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286060" y="269984"/>
            <a:ext cx="4181570" cy="461665"/>
          </a:xfrm>
          <a:prstGeom prst="rect">
            <a:avLst/>
          </a:prstGeom>
          <a:noFill/>
        </p:spPr>
        <p:txBody>
          <a:bodyPr wrap="square" rtlCol="0">
            <a:spAutoFit/>
          </a:bodyPr>
          <a:lstStyle/>
          <a:p>
            <a:pPr algn="ctr"/>
            <a:r>
              <a:rPr lang="en-CA" sz="2400" b="1" u="sng" dirty="0" smtClean="0">
                <a:latin typeface="Times New Roman" panose="02020603050405020304" pitchFamily="18" charset="0"/>
                <a:cs typeface="Times New Roman" panose="02020603050405020304" pitchFamily="18" charset="0"/>
              </a:rPr>
              <a:t>Intelligence Estimate</a:t>
            </a:r>
            <a:endParaRPr lang="en-CA"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808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0" y="1336430"/>
            <a:ext cx="4153989" cy="5385045"/>
          </a:xfrm>
        </p:spPr>
        <p:txBody>
          <a:bodyPr>
            <a:normAutofit lnSpcReduction="10000"/>
          </a:bodyPr>
          <a:lstStyle/>
          <a:p>
            <a:pPr marL="0" indent="0">
              <a:lnSpc>
                <a:spcPct val="100000"/>
              </a:lnSpc>
              <a:spcBef>
                <a:spcPts val="0"/>
              </a:spcBef>
              <a:buNone/>
            </a:pPr>
            <a:r>
              <a:rPr lang="en-CA" sz="1200" b="1" dirty="0" smtClean="0">
                <a:latin typeface="Times New Roman" panose="02020603050405020304" pitchFamily="18" charset="0"/>
                <a:cs typeface="Times New Roman" panose="02020603050405020304" pitchFamily="18" charset="0"/>
              </a:rPr>
              <a:t>E</a:t>
            </a:r>
            <a:r>
              <a:rPr lang="en-CA" sz="1300" b="1" dirty="0" smtClean="0">
                <a:latin typeface="Times New Roman" panose="02020603050405020304" pitchFamily="18" charset="0"/>
                <a:cs typeface="Times New Roman" panose="02020603050405020304" pitchFamily="18" charset="0"/>
              </a:rPr>
              <a:t>nemy Mission: </a:t>
            </a:r>
            <a:r>
              <a:rPr lang="en-CA" sz="1300" dirty="0" smtClean="0">
                <a:latin typeface="Times New Roman" panose="02020603050405020304" pitchFamily="18" charset="0"/>
                <a:cs typeface="Times New Roman" panose="02020603050405020304" pitchFamily="18" charset="0"/>
              </a:rPr>
              <a:t>Establish and secure landing zone outside of planetary shield. Seek and destroy rebel forces in order to capture/destroy Echo Base.</a:t>
            </a:r>
          </a:p>
          <a:p>
            <a:pPr marL="0" indent="0">
              <a:lnSpc>
                <a:spcPct val="100000"/>
              </a:lnSpc>
              <a:spcBef>
                <a:spcPts val="0"/>
              </a:spcBef>
              <a:buNone/>
            </a:pPr>
            <a:endParaRPr lang="en-CA" sz="1300" b="1"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sz="1300" b="1" dirty="0" smtClean="0">
                <a:latin typeface="Times New Roman" panose="02020603050405020304" pitchFamily="18" charset="0"/>
                <a:cs typeface="Times New Roman" panose="02020603050405020304" pitchFamily="18" charset="0"/>
              </a:rPr>
              <a:t>Important Tasks:</a:t>
            </a:r>
          </a:p>
          <a:p>
            <a:pPr marL="0" indent="0">
              <a:lnSpc>
                <a:spcPct val="100000"/>
              </a:lnSpc>
              <a:spcBef>
                <a:spcPts val="0"/>
              </a:spcBef>
              <a:buNone/>
            </a:pPr>
            <a:endParaRPr lang="en-CA" sz="1300" b="1" dirty="0">
              <a:latin typeface="Times New Roman" panose="02020603050405020304" pitchFamily="18" charset="0"/>
              <a:cs typeface="Times New Roman" panose="02020603050405020304" pitchFamily="18" charset="0"/>
            </a:endParaRPr>
          </a:p>
          <a:p>
            <a:pPr marL="342900" indent="-342900">
              <a:lnSpc>
                <a:spcPct val="100000"/>
              </a:lnSpc>
              <a:spcBef>
                <a:spcPts val="0"/>
              </a:spcBef>
              <a:buAutoNum type="alphaUcPeriod"/>
            </a:pPr>
            <a:r>
              <a:rPr lang="en-CA" sz="1300" dirty="0" smtClean="0">
                <a:latin typeface="Times New Roman" panose="02020603050405020304" pitchFamily="18" charset="0"/>
                <a:cs typeface="Times New Roman" panose="02020603050405020304" pitchFamily="18" charset="0"/>
              </a:rPr>
              <a:t>Destroy Alliance shield generator to facilitate orbital and artillery bombardments, landing craft..</a:t>
            </a:r>
          </a:p>
          <a:p>
            <a:pPr marL="342900" indent="-342900">
              <a:lnSpc>
                <a:spcPct val="100000"/>
              </a:lnSpc>
              <a:spcBef>
                <a:spcPts val="0"/>
              </a:spcBef>
              <a:buAutoNum type="alphaUcPeriod"/>
            </a:pPr>
            <a:r>
              <a:rPr lang="en-CA" sz="1300" dirty="0" smtClean="0">
                <a:latin typeface="Times New Roman" panose="02020603050405020304" pitchFamily="18" charset="0"/>
                <a:cs typeface="Times New Roman" panose="02020603050405020304" pitchFamily="18" charset="0"/>
              </a:rPr>
              <a:t>Establish control points with which to shift axis of battle.</a:t>
            </a:r>
          </a:p>
          <a:p>
            <a:pPr marL="342900" indent="-342900">
              <a:lnSpc>
                <a:spcPct val="100000"/>
              </a:lnSpc>
              <a:spcBef>
                <a:spcPts val="0"/>
              </a:spcBef>
              <a:buAutoNum type="alphaUcPeriod"/>
            </a:pPr>
            <a:r>
              <a:rPr lang="en-CA" sz="1300" dirty="0" smtClean="0">
                <a:latin typeface="Times New Roman" panose="02020603050405020304" pitchFamily="18" charset="0"/>
                <a:cs typeface="Times New Roman" panose="02020603050405020304" pitchFamily="18" charset="0"/>
              </a:rPr>
              <a:t>Destroy Alliance Ion Cannon to protect Imperial starships above </a:t>
            </a:r>
            <a:r>
              <a:rPr lang="en-CA" sz="1300" dirty="0" err="1" smtClean="0">
                <a:latin typeface="Times New Roman" panose="02020603050405020304" pitchFamily="18" charset="0"/>
                <a:cs typeface="Times New Roman" panose="02020603050405020304" pitchFamily="18" charset="0"/>
              </a:rPr>
              <a:t>Hoth</a:t>
            </a:r>
            <a:r>
              <a:rPr lang="en-CA" sz="1300" dirty="0" smtClean="0">
                <a:latin typeface="Times New Roman" panose="02020603050405020304" pitchFamily="18" charset="0"/>
                <a:cs typeface="Times New Roman" panose="02020603050405020304" pitchFamily="18" charset="0"/>
              </a:rPr>
              <a:t>.</a:t>
            </a:r>
          </a:p>
          <a:p>
            <a:pPr marL="342900" indent="-342900">
              <a:lnSpc>
                <a:spcPct val="100000"/>
              </a:lnSpc>
              <a:spcBef>
                <a:spcPts val="0"/>
              </a:spcBef>
              <a:buAutoNum type="alphaUcPeriod"/>
            </a:pPr>
            <a:r>
              <a:rPr lang="en-CA" sz="1300" dirty="0" smtClean="0">
                <a:latin typeface="Times New Roman" panose="02020603050405020304" pitchFamily="18" charset="0"/>
                <a:cs typeface="Times New Roman" panose="02020603050405020304" pitchFamily="18" charset="0"/>
              </a:rPr>
              <a:t>Destroy Alliance transports attempting to escape.</a:t>
            </a:r>
          </a:p>
          <a:p>
            <a:pPr marL="342900" indent="-342900">
              <a:lnSpc>
                <a:spcPct val="100000"/>
              </a:lnSpc>
              <a:spcBef>
                <a:spcPts val="0"/>
              </a:spcBef>
              <a:buAutoNum type="alphaUcPeriod"/>
            </a:pPr>
            <a:endParaRPr lang="en-CA" sz="13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sz="1300" b="1" dirty="0" smtClean="0">
                <a:latin typeface="Times New Roman" panose="02020603050405020304" pitchFamily="18" charset="0"/>
                <a:cs typeface="Times New Roman" panose="02020603050405020304" pitchFamily="18" charset="0"/>
              </a:rPr>
              <a:t>Enemy Vulnerabilities</a:t>
            </a:r>
          </a:p>
          <a:p>
            <a:pPr marL="0" indent="0">
              <a:lnSpc>
                <a:spcPct val="100000"/>
              </a:lnSpc>
              <a:spcBef>
                <a:spcPts val="0"/>
              </a:spcBef>
              <a:buNone/>
            </a:pPr>
            <a:endParaRPr lang="en-CA" sz="1300" b="1" dirty="0">
              <a:latin typeface="Times New Roman" panose="02020603050405020304" pitchFamily="18" charset="0"/>
              <a:cs typeface="Times New Roman" panose="02020603050405020304" pitchFamily="18" charset="0"/>
            </a:endParaRPr>
          </a:p>
          <a:p>
            <a:pPr marL="342900" indent="-342900">
              <a:lnSpc>
                <a:spcPct val="100000"/>
              </a:lnSpc>
              <a:spcBef>
                <a:spcPts val="0"/>
              </a:spcBef>
              <a:buAutoNum type="alphaUcPeriod"/>
            </a:pPr>
            <a:r>
              <a:rPr lang="en-CA" sz="1300" dirty="0" smtClean="0">
                <a:latin typeface="Times New Roman" panose="02020603050405020304" pitchFamily="18" charset="0"/>
                <a:cs typeface="Times New Roman" panose="02020603050405020304" pitchFamily="18" charset="0"/>
              </a:rPr>
              <a:t>Once the enemy enters the energy shield, brief moment to focus fire on heavy armour.</a:t>
            </a:r>
          </a:p>
          <a:p>
            <a:pPr marL="342900" indent="-342900">
              <a:lnSpc>
                <a:spcPct val="100000"/>
              </a:lnSpc>
              <a:spcBef>
                <a:spcPts val="0"/>
              </a:spcBef>
              <a:buAutoNum type="alphaUcPeriod"/>
            </a:pPr>
            <a:r>
              <a:rPr lang="en-CA" sz="1300" dirty="0" smtClean="0">
                <a:latin typeface="Times New Roman" panose="02020603050405020304" pitchFamily="18" charset="0"/>
                <a:cs typeface="Times New Roman" panose="02020603050405020304" pitchFamily="18" charset="0"/>
              </a:rPr>
              <a:t>Enemy targets should force enemy scheme of maneuver directly into entrenched positions. Air superiority and flank maneuvers can be utilized to engage enemy ground forces.</a:t>
            </a:r>
          </a:p>
          <a:p>
            <a:pPr marL="342900" indent="-342900">
              <a:lnSpc>
                <a:spcPct val="100000"/>
              </a:lnSpc>
              <a:spcBef>
                <a:spcPts val="0"/>
              </a:spcBef>
              <a:buAutoNum type="alphaUcPeriod"/>
            </a:pPr>
            <a:endParaRPr lang="en-CA" sz="1400" dirty="0" smtClean="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sz="1400" b="1" dirty="0" smtClean="0">
                <a:latin typeface="Times New Roman" panose="02020603050405020304" pitchFamily="18" charset="0"/>
                <a:cs typeface="Times New Roman" panose="02020603050405020304" pitchFamily="18" charset="0"/>
              </a:rPr>
              <a:t>Enemy </a:t>
            </a:r>
            <a:r>
              <a:rPr lang="en-CA" sz="1400" b="1" dirty="0" err="1" smtClean="0">
                <a:latin typeface="Times New Roman" panose="02020603050405020304" pitchFamily="18" charset="0"/>
                <a:cs typeface="Times New Roman" panose="02020603050405020304" pitchFamily="18" charset="0"/>
              </a:rPr>
              <a:t>Endstate</a:t>
            </a:r>
            <a:r>
              <a:rPr lang="en-CA" sz="1400" b="1" dirty="0" smtClean="0">
                <a:latin typeface="Times New Roman" panose="02020603050405020304" pitchFamily="18" charset="0"/>
                <a:cs typeface="Times New Roman" panose="02020603050405020304" pitchFamily="18" charset="0"/>
              </a:rPr>
              <a:t>:</a:t>
            </a:r>
          </a:p>
          <a:p>
            <a:pPr marL="0" indent="0">
              <a:lnSpc>
                <a:spcPct val="100000"/>
              </a:lnSpc>
              <a:spcBef>
                <a:spcPts val="0"/>
              </a:spcBef>
              <a:buNone/>
            </a:pPr>
            <a:endParaRPr lang="en-CA" sz="1400" b="1" dirty="0">
              <a:latin typeface="Times New Roman" panose="02020603050405020304" pitchFamily="18" charset="0"/>
              <a:cs typeface="Times New Roman" panose="02020603050405020304" pitchFamily="18" charset="0"/>
            </a:endParaRPr>
          </a:p>
          <a:p>
            <a:pPr marL="342900" indent="-342900">
              <a:lnSpc>
                <a:spcPct val="100000"/>
              </a:lnSpc>
              <a:spcBef>
                <a:spcPts val="0"/>
              </a:spcBef>
              <a:buAutoNum type="arabicPeriod"/>
            </a:pPr>
            <a:r>
              <a:rPr lang="en-CA" sz="1300" dirty="0" smtClean="0">
                <a:latin typeface="Times New Roman" panose="02020603050405020304" pitchFamily="18" charset="0"/>
                <a:cs typeface="Times New Roman" panose="02020603050405020304" pitchFamily="18" charset="0"/>
              </a:rPr>
              <a:t>Alliance forces destroyed and unable to facilitate effective retreat. Echo Base is captured.</a:t>
            </a:r>
          </a:p>
          <a:p>
            <a:pPr marL="457200" lvl="1" indent="0">
              <a:lnSpc>
                <a:spcPct val="100000"/>
              </a:lnSpc>
              <a:spcBef>
                <a:spcPts val="0"/>
              </a:spcBef>
              <a:buNone/>
            </a:pPr>
            <a:endParaRPr lang="en-CA" sz="1300" dirty="0">
              <a:latin typeface="Times New Roman" panose="02020603050405020304" pitchFamily="18" charset="0"/>
              <a:cs typeface="Times New Roman" panose="02020603050405020304" pitchFamily="18" charset="0"/>
            </a:endParaRPr>
          </a:p>
          <a:p>
            <a:pPr marL="457200" lvl="1" indent="0">
              <a:lnSpc>
                <a:spcPct val="100000"/>
              </a:lnSpc>
              <a:spcBef>
                <a:spcPts val="0"/>
              </a:spcBef>
              <a:buNone/>
            </a:pPr>
            <a:r>
              <a:rPr lang="en-CA" sz="1300" dirty="0">
                <a:latin typeface="Times New Roman" panose="02020603050405020304" pitchFamily="18" charset="0"/>
                <a:cs typeface="Times New Roman" panose="02020603050405020304" pitchFamily="18" charset="0"/>
              </a:rPr>
              <a:t> </a:t>
            </a:r>
            <a:r>
              <a:rPr lang="en-CA" sz="1300" dirty="0" smtClean="0">
                <a:latin typeface="Times New Roman" panose="02020603050405020304" pitchFamily="18" charset="0"/>
                <a:cs typeface="Times New Roman" panose="02020603050405020304" pitchFamily="18" charset="0"/>
              </a:rPr>
              <a:t> - Enemy control points to shift axis of fire.</a:t>
            </a:r>
            <a:endParaRPr lang="en-CA" sz="1200" dirty="0">
              <a:latin typeface="Times New Roman" panose="02020603050405020304" pitchFamily="18" charset="0"/>
              <a:cs typeface="Times New Roman" panose="02020603050405020304" pitchFamily="18" charset="0"/>
            </a:endParaRPr>
          </a:p>
          <a:p>
            <a:pPr marL="342900" indent="-342900">
              <a:lnSpc>
                <a:spcPct val="100000"/>
              </a:lnSpc>
              <a:spcBef>
                <a:spcPts val="0"/>
              </a:spcBef>
              <a:buAutoNum type="arabicPeriod"/>
            </a:pPr>
            <a:endParaRPr lang="en-CA" sz="13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CA" sz="1400" dirty="0" smtClean="0">
              <a:latin typeface="Times New Roman" panose="02020603050405020304" pitchFamily="18" charset="0"/>
              <a:cs typeface="Times New Roman" panose="02020603050405020304" pitchFamily="18" charset="0"/>
            </a:endParaRPr>
          </a:p>
          <a:p>
            <a:pPr marL="342900" indent="-342900">
              <a:lnSpc>
                <a:spcPct val="100000"/>
              </a:lnSpc>
              <a:spcBef>
                <a:spcPts val="0"/>
              </a:spcBef>
              <a:buAutoNum type="alphaUcPeriod"/>
            </a:pPr>
            <a:endParaRPr lang="en-CA" sz="1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CA" sz="1400" dirty="0" smtClean="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CA" b="1" dirty="0" smtClean="0">
                <a:solidFill>
                  <a:schemeClr val="tx1"/>
                </a:solidFill>
                <a:latin typeface="Times New Roman" panose="02020603050405020304" pitchFamily="18" charset="0"/>
                <a:cs typeface="Times New Roman" panose="02020603050405020304" pitchFamily="18" charset="0"/>
              </a:rPr>
              <a:t>CLASSFIED | OP KILO-ONE-ZERO</a:t>
            </a:r>
            <a:endParaRPr lang="en-CA" b="1"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r>
              <a:rPr lang="en-CA" dirty="0" smtClean="0">
                <a:solidFill>
                  <a:schemeClr val="tx1"/>
                </a:solidFill>
                <a:latin typeface="Times New Roman" panose="02020603050405020304" pitchFamily="18" charset="0"/>
                <a:cs typeface="Times New Roman" panose="02020603050405020304" pitchFamily="18" charset="0"/>
              </a:rPr>
              <a:t>Pg. </a:t>
            </a:r>
            <a:fld id="{72FBD5B2-2BB5-42FB-8EBC-D20F9DE2A0E9}" type="slidenum">
              <a:rPr lang="en-CA" smtClean="0">
                <a:solidFill>
                  <a:schemeClr val="tx1"/>
                </a:solidFill>
                <a:latin typeface="Times New Roman" panose="02020603050405020304" pitchFamily="18" charset="0"/>
                <a:cs typeface="Times New Roman" panose="02020603050405020304" pitchFamily="18" charset="0"/>
              </a:rPr>
              <a:t>6</a:t>
            </a:fld>
            <a:endParaRPr lang="en-CA"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071" y="-150129"/>
            <a:ext cx="965208" cy="1486559"/>
          </a:xfrm>
          <a:prstGeom prst="rect">
            <a:avLst/>
          </a:prstGeom>
        </p:spPr>
      </p:pic>
      <p:sp>
        <p:nvSpPr>
          <p:cNvPr id="9" name="TextBox 8"/>
          <p:cNvSpPr txBox="1"/>
          <p:nvPr/>
        </p:nvSpPr>
        <p:spPr>
          <a:xfrm>
            <a:off x="1097279" y="269984"/>
            <a:ext cx="2799471" cy="646331"/>
          </a:xfrm>
          <a:prstGeom prst="rect">
            <a:avLst/>
          </a:prstGeom>
          <a:noFill/>
        </p:spPr>
        <p:txBody>
          <a:bodyPr wrap="square" rtlCol="0">
            <a:spAutoFit/>
          </a:bodyPr>
          <a:lstStyle/>
          <a:p>
            <a:r>
              <a:rPr lang="en-CA" b="1" dirty="0" smtClean="0">
                <a:latin typeface="Times New Roman" panose="02020603050405020304" pitchFamily="18" charset="0"/>
                <a:cs typeface="Times New Roman" panose="02020603050405020304" pitchFamily="18" charset="0"/>
              </a:rPr>
              <a:t>Alliance High Command</a:t>
            </a:r>
          </a:p>
          <a:p>
            <a:r>
              <a:rPr lang="en-CA" b="1" dirty="0" smtClean="0">
                <a:latin typeface="Times New Roman" panose="02020603050405020304" pitchFamily="18" charset="0"/>
                <a:cs typeface="Times New Roman" panose="02020603050405020304" pitchFamily="18" charset="0"/>
              </a:rPr>
              <a:t>1130 hours Zulu</a:t>
            </a:r>
            <a:endParaRPr lang="en-CA" b="1" dirty="0">
              <a:latin typeface="Times New Roman" panose="02020603050405020304" pitchFamily="18" charset="0"/>
              <a:cs typeface="Times New Roman" panose="02020603050405020304" pitchFamily="18" charset="0"/>
            </a:endParaRPr>
          </a:p>
        </p:txBody>
      </p:sp>
      <p:sp>
        <p:nvSpPr>
          <p:cNvPr id="10" name="Rectangle 9"/>
          <p:cNvSpPr/>
          <p:nvPr/>
        </p:nvSpPr>
        <p:spPr>
          <a:xfrm>
            <a:off x="0" y="-28899"/>
            <a:ext cx="12192000" cy="133643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8882743" y="269984"/>
            <a:ext cx="3213463" cy="369332"/>
          </a:xfrm>
          <a:prstGeom prst="rect">
            <a:avLst/>
          </a:prstGeom>
          <a:noFill/>
        </p:spPr>
        <p:txBody>
          <a:bodyPr wrap="square" rtlCol="0">
            <a:spAutoFit/>
          </a:bodyPr>
          <a:lstStyle/>
          <a:p>
            <a:pPr algn="ctr"/>
            <a:r>
              <a:rPr lang="en-CA" b="1" dirty="0" smtClean="0">
                <a:latin typeface="Times New Roman" panose="02020603050405020304" pitchFamily="18" charset="0"/>
                <a:cs typeface="Times New Roman" panose="02020603050405020304" pitchFamily="18" charset="0"/>
              </a:rPr>
              <a:t>Rogue One: A Star Wars Story</a:t>
            </a:r>
            <a:endParaRPr lang="en-CA"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060" y="1307531"/>
            <a:ext cx="7905940" cy="5048819"/>
          </a:xfrm>
          <a:prstGeom prst="rect">
            <a:avLst/>
          </a:prstGeom>
        </p:spPr>
      </p:pic>
      <p:sp>
        <p:nvSpPr>
          <p:cNvPr id="23" name="Rectangle 22"/>
          <p:cNvSpPr/>
          <p:nvPr/>
        </p:nvSpPr>
        <p:spPr>
          <a:xfrm>
            <a:off x="5946179" y="2798703"/>
            <a:ext cx="887469" cy="1642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3" name="Picture 42"/>
          <p:cNvPicPr>
            <a:picLocks noChangeAspect="1"/>
          </p:cNvPicPr>
          <p:nvPr/>
        </p:nvPicPr>
        <p:blipFill>
          <a:blip r:embed="rId4">
            <a:clrChange>
              <a:clrFrom>
                <a:srgbClr val="FFFFFF"/>
              </a:clrFrom>
              <a:clrTo>
                <a:srgbClr val="FFFFFF">
                  <a:alpha val="0"/>
                </a:srgbClr>
              </a:clrTo>
            </a:clrChange>
          </a:blip>
          <a:stretch>
            <a:fillRect/>
          </a:stretch>
        </p:blipFill>
        <p:spPr>
          <a:xfrm>
            <a:off x="7046326" y="1667448"/>
            <a:ext cx="563880" cy="551136"/>
          </a:xfrm>
          <a:prstGeom prst="rect">
            <a:avLst/>
          </a:prstGeom>
        </p:spPr>
      </p:pic>
      <p:sp>
        <p:nvSpPr>
          <p:cNvPr id="44" name="TextBox 43"/>
          <p:cNvSpPr txBox="1"/>
          <p:nvPr/>
        </p:nvSpPr>
        <p:spPr>
          <a:xfrm>
            <a:off x="7184858" y="1363419"/>
            <a:ext cx="286815" cy="369332"/>
          </a:xfrm>
          <a:prstGeom prst="rect">
            <a:avLst/>
          </a:prstGeom>
          <a:noFill/>
        </p:spPr>
        <p:txBody>
          <a:bodyPr wrap="square" rtlCol="0">
            <a:spAutoFit/>
          </a:bodyPr>
          <a:lstStyle/>
          <a:p>
            <a:r>
              <a:rPr lang="en-CA" dirty="0"/>
              <a:t>L</a:t>
            </a:r>
            <a:endParaRPr lang="en-CA" dirty="0"/>
          </a:p>
        </p:txBody>
      </p:sp>
      <p:sp>
        <p:nvSpPr>
          <p:cNvPr id="45" name="Oval 44"/>
          <p:cNvSpPr/>
          <p:nvPr/>
        </p:nvSpPr>
        <p:spPr>
          <a:xfrm>
            <a:off x="6455229" y="1284724"/>
            <a:ext cx="3526971" cy="1030720"/>
          </a:xfrm>
          <a:prstGeom prst="ellipse">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7" name="Curved Connector 46"/>
          <p:cNvCxnSpPr/>
          <p:nvPr/>
        </p:nvCxnSpPr>
        <p:spPr>
          <a:xfrm rot="5400000">
            <a:off x="7165149" y="2179968"/>
            <a:ext cx="825505" cy="328750"/>
          </a:xfrm>
          <a:prstGeom prst="curved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471673" y="3381155"/>
            <a:ext cx="146555" cy="8759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8437744" y="2826480"/>
            <a:ext cx="409358" cy="3760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1" name="Straight Arrow Connector 60"/>
          <p:cNvCxnSpPr/>
          <p:nvPr/>
        </p:nvCxnSpPr>
        <p:spPr>
          <a:xfrm>
            <a:off x="8467630" y="1828983"/>
            <a:ext cx="142970" cy="92811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p:cNvCxnSpPr/>
          <p:nvPr/>
        </p:nvCxnSpPr>
        <p:spPr>
          <a:xfrm>
            <a:off x="8948510" y="3186353"/>
            <a:ext cx="956603" cy="623514"/>
          </a:xfrm>
          <a:prstGeom prst="curved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7193904" y="2906491"/>
            <a:ext cx="409358" cy="3760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124057" y="6345389"/>
            <a:ext cx="409358" cy="3760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9" name="Straight Arrow Connector 68"/>
          <p:cNvCxnSpPr/>
          <p:nvPr/>
        </p:nvCxnSpPr>
        <p:spPr>
          <a:xfrm flipH="1">
            <a:off x="6217920" y="3282577"/>
            <a:ext cx="828406" cy="97452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286060" y="269984"/>
            <a:ext cx="4181570" cy="461665"/>
          </a:xfrm>
          <a:prstGeom prst="rect">
            <a:avLst/>
          </a:prstGeom>
          <a:noFill/>
        </p:spPr>
        <p:txBody>
          <a:bodyPr wrap="square" rtlCol="0">
            <a:spAutoFit/>
          </a:bodyPr>
          <a:lstStyle/>
          <a:p>
            <a:pPr algn="ctr"/>
            <a:r>
              <a:rPr lang="en-CA" sz="2400" b="1" u="sng" dirty="0" smtClean="0">
                <a:latin typeface="Times New Roman" panose="02020603050405020304" pitchFamily="18" charset="0"/>
                <a:cs typeface="Times New Roman" panose="02020603050405020304" pitchFamily="18" charset="0"/>
              </a:rPr>
              <a:t>Intelligence Estimate</a:t>
            </a:r>
            <a:endParaRPr lang="en-CA"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664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402673"/>
            <a:ext cx="5157787" cy="434187"/>
          </a:xfrm>
        </p:spPr>
        <p:txBody>
          <a:bodyPr>
            <a:normAutofit lnSpcReduction="10000"/>
          </a:bodyPr>
          <a:lstStyle/>
          <a:p>
            <a:pPr algn="ctr"/>
            <a:r>
              <a:rPr lang="en-CA" sz="2800" u="sng" dirty="0" smtClean="0">
                <a:latin typeface="Times New Roman" panose="02020603050405020304" pitchFamily="18" charset="0"/>
                <a:cs typeface="Times New Roman" panose="02020603050405020304" pitchFamily="18" charset="0"/>
              </a:rPr>
              <a:t>Friendly Forces</a:t>
            </a:r>
            <a:endParaRPr lang="en-CA" sz="2800" u="sng" dirty="0">
              <a:latin typeface="Times New Roman" panose="02020603050405020304" pitchFamily="18" charset="0"/>
              <a:cs typeface="Times New Roman" panose="02020603050405020304" pitchFamily="18" charset="0"/>
            </a:endParaRPr>
          </a:p>
        </p:txBody>
      </p:sp>
      <p:sp>
        <p:nvSpPr>
          <p:cNvPr id="16" name="Content Placeholder 15"/>
          <p:cNvSpPr>
            <a:spLocks noGrp="1"/>
          </p:cNvSpPr>
          <p:nvPr>
            <p:ph sz="half" idx="2"/>
          </p:nvPr>
        </p:nvSpPr>
        <p:spPr>
          <a:xfrm>
            <a:off x="132072" y="1836860"/>
            <a:ext cx="5733151" cy="4352803"/>
          </a:xfrm>
        </p:spPr>
        <p:txBody>
          <a:bodyPr>
            <a:normAutofit fontScale="92500" lnSpcReduction="10000"/>
          </a:bodyPr>
          <a:lstStyle/>
          <a:p>
            <a:pPr marL="457200" lvl="1" indent="0">
              <a:lnSpc>
                <a:spcPct val="100000"/>
              </a:lnSpc>
              <a:spcBef>
                <a:spcPts val="0"/>
              </a:spcBef>
              <a:buNone/>
            </a:pPr>
            <a:endParaRPr lang="en-CA" sz="1200" b="1" u="sng" dirty="0" smtClean="0">
              <a:latin typeface="Times New Roman" panose="02020603050405020304" pitchFamily="18" charset="0"/>
              <a:cs typeface="Times New Roman" panose="02020603050405020304" pitchFamily="18" charset="0"/>
            </a:endParaRPr>
          </a:p>
          <a:p>
            <a:pPr lvl="1">
              <a:lnSpc>
                <a:spcPct val="100000"/>
              </a:lnSpc>
              <a:spcBef>
                <a:spcPts val="0"/>
              </a:spcBef>
            </a:pPr>
            <a:r>
              <a:rPr lang="en-CA" sz="1600" b="1" dirty="0" smtClean="0">
                <a:latin typeface="Times New Roman" panose="02020603050405020304" pitchFamily="18" charset="0"/>
                <a:cs typeface="Times New Roman" panose="02020603050405020304" pitchFamily="18" charset="0"/>
              </a:rPr>
              <a:t>Alliance Army</a:t>
            </a:r>
          </a:p>
          <a:p>
            <a:pPr lvl="2">
              <a:lnSpc>
                <a:spcPct val="100000"/>
              </a:lnSpc>
              <a:spcBef>
                <a:spcPts val="0"/>
              </a:spcBef>
            </a:pPr>
            <a:r>
              <a:rPr lang="en-CA" sz="1600" dirty="0" smtClean="0">
                <a:latin typeface="Times New Roman" panose="02020603050405020304" pitchFamily="18" charset="0"/>
                <a:cs typeface="Times New Roman" panose="02020603050405020304" pitchFamily="18" charset="0"/>
              </a:rPr>
              <a:t>5</a:t>
            </a:r>
            <a:r>
              <a:rPr lang="en-CA" sz="1600" baseline="30000" dirty="0" smtClean="0">
                <a:latin typeface="Times New Roman" panose="02020603050405020304" pitchFamily="18" charset="0"/>
                <a:cs typeface="Times New Roman" panose="02020603050405020304" pitchFamily="18" charset="0"/>
              </a:rPr>
              <a:t>th</a:t>
            </a:r>
            <a:r>
              <a:rPr lang="en-CA" sz="1600" dirty="0" smtClean="0">
                <a:latin typeface="Times New Roman" panose="02020603050405020304" pitchFamily="18" charset="0"/>
                <a:cs typeface="Times New Roman" panose="02020603050405020304" pitchFamily="18" charset="0"/>
              </a:rPr>
              <a:t> Brigade</a:t>
            </a:r>
          </a:p>
          <a:p>
            <a:pPr lvl="3">
              <a:lnSpc>
                <a:spcPct val="100000"/>
              </a:lnSpc>
              <a:spcBef>
                <a:spcPts val="0"/>
              </a:spcBef>
            </a:pPr>
            <a:r>
              <a:rPr lang="en-CA" sz="1600" dirty="0" smtClean="0">
                <a:latin typeface="Times New Roman" panose="02020603050405020304" pitchFamily="18" charset="0"/>
                <a:cs typeface="Times New Roman" panose="02020603050405020304" pitchFamily="18" charset="0"/>
              </a:rPr>
              <a:t>10</a:t>
            </a:r>
            <a:r>
              <a:rPr lang="en-CA" sz="1600" baseline="30000" dirty="0" smtClean="0">
                <a:latin typeface="Times New Roman" panose="02020603050405020304" pitchFamily="18" charset="0"/>
                <a:cs typeface="Times New Roman" panose="02020603050405020304" pitchFamily="18" charset="0"/>
              </a:rPr>
              <a:t>th</a:t>
            </a:r>
            <a:r>
              <a:rPr lang="en-CA" sz="1600" dirty="0" smtClean="0">
                <a:latin typeface="Times New Roman" panose="02020603050405020304" pitchFamily="18" charset="0"/>
                <a:cs typeface="Times New Roman" panose="02020603050405020304" pitchFamily="18" charset="0"/>
              </a:rPr>
              <a:t> Alliance Infantry Regiment</a:t>
            </a:r>
          </a:p>
          <a:p>
            <a:pPr lvl="4">
              <a:lnSpc>
                <a:spcPct val="100000"/>
              </a:lnSpc>
              <a:spcBef>
                <a:spcPts val="0"/>
              </a:spcBef>
            </a:pPr>
            <a:r>
              <a:rPr lang="en-CA" sz="1600" dirty="0" smtClean="0">
                <a:latin typeface="Times New Roman" panose="02020603050405020304" pitchFamily="18" charset="0"/>
                <a:cs typeface="Times New Roman" panose="02020603050405020304" pitchFamily="18" charset="0"/>
              </a:rPr>
              <a:t>2000 Alliance troopers</a:t>
            </a:r>
          </a:p>
          <a:p>
            <a:pPr lvl="4">
              <a:lnSpc>
                <a:spcPct val="100000"/>
              </a:lnSpc>
              <a:spcBef>
                <a:spcPts val="0"/>
              </a:spcBef>
            </a:pPr>
            <a:r>
              <a:rPr lang="en-CA" sz="1600" dirty="0" smtClean="0">
                <a:latin typeface="Times New Roman" panose="02020603050405020304" pitchFamily="18" charset="0"/>
                <a:cs typeface="Times New Roman" panose="02020603050405020304" pitchFamily="18" charset="0"/>
              </a:rPr>
              <a:t>20 DF.9 Turrets (Alliance Engineering Corps)</a:t>
            </a:r>
          </a:p>
          <a:p>
            <a:pPr lvl="4">
              <a:lnSpc>
                <a:spcPct val="100000"/>
              </a:lnSpc>
              <a:spcBef>
                <a:spcPts val="0"/>
              </a:spcBef>
            </a:pPr>
            <a:r>
              <a:rPr lang="en-CA" sz="1600" dirty="0" smtClean="0">
                <a:latin typeface="Times New Roman" panose="02020603050405020304" pitchFamily="18" charset="0"/>
                <a:cs typeface="Times New Roman" panose="02020603050405020304" pitchFamily="18" charset="0"/>
              </a:rPr>
              <a:t>14 1.4 FD P-Tower Laser Cannons (Alliance Artillery Corps)</a:t>
            </a:r>
          </a:p>
          <a:p>
            <a:pPr lvl="3">
              <a:lnSpc>
                <a:spcPct val="100000"/>
              </a:lnSpc>
              <a:spcBef>
                <a:spcPts val="0"/>
              </a:spcBef>
            </a:pPr>
            <a:r>
              <a:rPr lang="en-CA" sz="1600" dirty="0" smtClean="0">
                <a:latin typeface="Times New Roman" panose="02020603050405020304" pitchFamily="18" charset="0"/>
                <a:cs typeface="Times New Roman" panose="02020603050405020304" pitchFamily="18" charset="0"/>
              </a:rPr>
              <a:t>61</a:t>
            </a:r>
            <a:r>
              <a:rPr lang="en-CA" sz="1600" baseline="30000" dirty="0" smtClean="0">
                <a:latin typeface="Times New Roman" panose="02020603050405020304" pitchFamily="18" charset="0"/>
                <a:cs typeface="Times New Roman" panose="02020603050405020304" pitchFamily="18" charset="0"/>
              </a:rPr>
              <a:t>st</a:t>
            </a:r>
            <a:r>
              <a:rPr lang="en-CA" sz="1600" dirty="0" smtClean="0">
                <a:latin typeface="Times New Roman" panose="02020603050405020304" pitchFamily="18" charset="0"/>
                <a:cs typeface="Times New Roman" panose="02020603050405020304" pitchFamily="18" charset="0"/>
              </a:rPr>
              <a:t> Mobile Infantry </a:t>
            </a:r>
            <a:r>
              <a:rPr lang="en-CA" sz="1600" dirty="0" err="1" smtClean="0">
                <a:latin typeface="Times New Roman" panose="02020603050405020304" pitchFamily="18" charset="0"/>
                <a:cs typeface="Times New Roman" panose="02020603050405020304" pitchFamily="18" charset="0"/>
              </a:rPr>
              <a:t>Battallion</a:t>
            </a:r>
            <a:endParaRPr lang="en-CA" sz="1600" dirty="0" smtClean="0">
              <a:latin typeface="Times New Roman" panose="02020603050405020304" pitchFamily="18" charset="0"/>
              <a:cs typeface="Times New Roman" panose="02020603050405020304" pitchFamily="18" charset="0"/>
            </a:endParaRPr>
          </a:p>
          <a:p>
            <a:pPr lvl="4">
              <a:lnSpc>
                <a:spcPct val="100000"/>
              </a:lnSpc>
              <a:spcBef>
                <a:spcPts val="0"/>
              </a:spcBef>
            </a:pPr>
            <a:r>
              <a:rPr lang="en-CA" sz="1600" dirty="0" smtClean="0">
                <a:latin typeface="Times New Roman" panose="02020603050405020304" pitchFamily="18" charset="0"/>
                <a:cs typeface="Times New Roman" panose="02020603050405020304" pitchFamily="18" charset="0"/>
              </a:rPr>
              <a:t>700 Alliance Elite troopers</a:t>
            </a:r>
          </a:p>
          <a:p>
            <a:pPr lvl="4">
              <a:lnSpc>
                <a:spcPct val="100000"/>
              </a:lnSpc>
              <a:spcBef>
                <a:spcPts val="0"/>
              </a:spcBef>
            </a:pPr>
            <a:endParaRPr lang="en-CA" sz="1600" dirty="0">
              <a:latin typeface="Times New Roman" panose="02020603050405020304" pitchFamily="18" charset="0"/>
              <a:cs typeface="Times New Roman" panose="02020603050405020304" pitchFamily="18" charset="0"/>
            </a:endParaRPr>
          </a:p>
          <a:p>
            <a:pPr lvl="1">
              <a:lnSpc>
                <a:spcPct val="100000"/>
              </a:lnSpc>
              <a:spcBef>
                <a:spcPts val="0"/>
              </a:spcBef>
            </a:pPr>
            <a:r>
              <a:rPr lang="en-CA" sz="1600" b="1" dirty="0" smtClean="0">
                <a:latin typeface="Times New Roman" panose="02020603050405020304" pitchFamily="18" charset="0"/>
                <a:cs typeface="Times New Roman" panose="02020603050405020304" pitchFamily="18" charset="0"/>
              </a:rPr>
              <a:t>Alliance Fleet</a:t>
            </a:r>
          </a:p>
          <a:p>
            <a:pPr lvl="2">
              <a:lnSpc>
                <a:spcPct val="100000"/>
              </a:lnSpc>
              <a:spcBef>
                <a:spcPts val="0"/>
              </a:spcBef>
            </a:pPr>
            <a:r>
              <a:rPr lang="en-CA" sz="1600" dirty="0" smtClean="0">
                <a:latin typeface="Times New Roman" panose="02020603050405020304" pitchFamily="18" charset="0"/>
                <a:cs typeface="Times New Roman" panose="02020603050405020304" pitchFamily="18" charset="0"/>
              </a:rPr>
              <a:t>Corona Squadron – 9 T-47 </a:t>
            </a:r>
            <a:r>
              <a:rPr lang="en-CA" sz="1600" dirty="0" err="1" smtClean="0">
                <a:latin typeface="Times New Roman" panose="02020603050405020304" pitchFamily="18" charset="0"/>
                <a:cs typeface="Times New Roman" panose="02020603050405020304" pitchFamily="18" charset="0"/>
              </a:rPr>
              <a:t>Airspeeders</a:t>
            </a:r>
            <a:endParaRPr lang="en-CA" sz="1600" dirty="0" smtClean="0">
              <a:latin typeface="Times New Roman" panose="02020603050405020304" pitchFamily="18" charset="0"/>
              <a:cs typeface="Times New Roman" panose="02020603050405020304" pitchFamily="18" charset="0"/>
            </a:endParaRPr>
          </a:p>
          <a:p>
            <a:pPr lvl="2">
              <a:lnSpc>
                <a:spcPct val="100000"/>
              </a:lnSpc>
              <a:spcBef>
                <a:spcPts val="0"/>
              </a:spcBef>
            </a:pPr>
            <a:r>
              <a:rPr lang="en-CA" sz="1600" dirty="0" smtClean="0">
                <a:latin typeface="Times New Roman" panose="02020603050405020304" pitchFamily="18" charset="0"/>
                <a:cs typeface="Times New Roman" panose="02020603050405020304" pitchFamily="18" charset="0"/>
              </a:rPr>
              <a:t>Rogue Squadron – 9 T-47 </a:t>
            </a:r>
            <a:r>
              <a:rPr lang="en-CA" sz="1600" dirty="0" err="1" smtClean="0">
                <a:latin typeface="Times New Roman" panose="02020603050405020304" pitchFamily="18" charset="0"/>
                <a:cs typeface="Times New Roman" panose="02020603050405020304" pitchFamily="18" charset="0"/>
              </a:rPr>
              <a:t>Airspeeders</a:t>
            </a:r>
            <a:endParaRPr lang="en-CA" sz="1600" dirty="0">
              <a:latin typeface="Times New Roman" panose="02020603050405020304" pitchFamily="18" charset="0"/>
              <a:cs typeface="Times New Roman" panose="02020603050405020304" pitchFamily="18" charset="0"/>
            </a:endParaRPr>
          </a:p>
          <a:p>
            <a:pPr lvl="2">
              <a:lnSpc>
                <a:spcPct val="100000"/>
              </a:lnSpc>
              <a:spcBef>
                <a:spcPts val="0"/>
              </a:spcBef>
            </a:pPr>
            <a:endParaRPr lang="en-CA" sz="1600" dirty="0" smtClean="0">
              <a:latin typeface="Times New Roman" panose="02020603050405020304" pitchFamily="18" charset="0"/>
              <a:cs typeface="Times New Roman" panose="02020603050405020304" pitchFamily="18" charset="0"/>
            </a:endParaRPr>
          </a:p>
          <a:p>
            <a:pPr lvl="2">
              <a:lnSpc>
                <a:spcPct val="100000"/>
              </a:lnSpc>
              <a:spcBef>
                <a:spcPts val="0"/>
              </a:spcBef>
            </a:pPr>
            <a:r>
              <a:rPr lang="en-CA" sz="1600" dirty="0" smtClean="0">
                <a:latin typeface="Times New Roman" panose="02020603050405020304" pitchFamily="18" charset="0"/>
                <a:cs typeface="Times New Roman" panose="02020603050405020304" pitchFamily="18" charset="0"/>
              </a:rPr>
              <a:t>Remainder of Alliance Fleet forces engaged in non-combative evacuation only. This includes T-65B X-Wings, 30 GR-75 transports, and BTL Y-Wing Starfighter Bombers.</a:t>
            </a:r>
            <a:endParaRPr lang="en-CA" sz="1600" dirty="0">
              <a:latin typeface="Times New Roman" panose="02020603050405020304" pitchFamily="18" charset="0"/>
              <a:cs typeface="Times New Roman" panose="02020603050405020304" pitchFamily="18" charset="0"/>
            </a:endParaRPr>
          </a:p>
          <a:p>
            <a:pPr marL="1828800" lvl="4" indent="0">
              <a:lnSpc>
                <a:spcPct val="100000"/>
              </a:lnSpc>
              <a:spcBef>
                <a:spcPts val="0"/>
              </a:spcBef>
              <a:buNone/>
            </a:pPr>
            <a:endParaRPr lang="en-CA" sz="1600" dirty="0" smtClean="0">
              <a:latin typeface="Times New Roman" panose="02020603050405020304" pitchFamily="18" charset="0"/>
              <a:cs typeface="Times New Roman" panose="02020603050405020304" pitchFamily="18" charset="0"/>
            </a:endParaRPr>
          </a:p>
          <a:p>
            <a:pPr lvl="4">
              <a:lnSpc>
                <a:spcPct val="100000"/>
              </a:lnSpc>
              <a:spcBef>
                <a:spcPts val="0"/>
              </a:spcBef>
            </a:pPr>
            <a:endParaRPr lang="en-CA" sz="1600" dirty="0" smtClean="0">
              <a:latin typeface="Times New Roman" panose="02020603050405020304" pitchFamily="18" charset="0"/>
              <a:cs typeface="Times New Roman" panose="02020603050405020304" pitchFamily="18" charset="0"/>
            </a:endParaRPr>
          </a:p>
          <a:p>
            <a:pPr lvl="3">
              <a:lnSpc>
                <a:spcPct val="100000"/>
              </a:lnSpc>
              <a:spcBef>
                <a:spcPts val="0"/>
              </a:spcBef>
            </a:pPr>
            <a:endParaRPr lang="en-CA" sz="1600" dirty="0" smtClean="0">
              <a:latin typeface="Times New Roman" panose="02020603050405020304" pitchFamily="18" charset="0"/>
              <a:cs typeface="Times New Roman" panose="02020603050405020304" pitchFamily="18" charset="0"/>
            </a:endParaRPr>
          </a:p>
          <a:p>
            <a:pPr lvl="2">
              <a:lnSpc>
                <a:spcPct val="100000"/>
              </a:lnSpc>
              <a:spcBef>
                <a:spcPts val="0"/>
              </a:spcBef>
            </a:pPr>
            <a:endParaRPr lang="en-CA" sz="1600" dirty="0" smtClean="0">
              <a:latin typeface="Times New Roman" panose="02020603050405020304" pitchFamily="18" charset="0"/>
              <a:cs typeface="Times New Roman" panose="02020603050405020304" pitchFamily="18" charset="0"/>
            </a:endParaRPr>
          </a:p>
          <a:p>
            <a:pPr lvl="1">
              <a:lnSpc>
                <a:spcPct val="100000"/>
              </a:lnSpc>
              <a:spcBef>
                <a:spcPts val="0"/>
              </a:spcBef>
            </a:pPr>
            <a:endParaRPr lang="en-CA" sz="16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quarter" idx="3"/>
          </p:nvPr>
        </p:nvSpPr>
        <p:spPr>
          <a:xfrm>
            <a:off x="6172200" y="1402673"/>
            <a:ext cx="5183188" cy="434187"/>
          </a:xfrm>
        </p:spPr>
        <p:txBody>
          <a:bodyPr>
            <a:normAutofit lnSpcReduction="10000"/>
          </a:bodyPr>
          <a:lstStyle/>
          <a:p>
            <a:pPr algn="ctr"/>
            <a:r>
              <a:rPr lang="en-CA" sz="2800" u="sng" dirty="0" smtClean="0">
                <a:latin typeface="Times New Roman" panose="02020603050405020304" pitchFamily="18" charset="0"/>
                <a:cs typeface="Times New Roman" panose="02020603050405020304" pitchFamily="18" charset="0"/>
              </a:rPr>
              <a:t>Intent &amp; Considerations</a:t>
            </a:r>
            <a:endParaRPr lang="en-CA" sz="2800" u="sng"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4"/>
          </p:nvPr>
        </p:nvSpPr>
        <p:spPr>
          <a:xfrm>
            <a:off x="5997576" y="1836860"/>
            <a:ext cx="5981064" cy="4352803"/>
          </a:xfrm>
        </p:spPr>
        <p:txBody>
          <a:bodyPr>
            <a:normAutofit/>
          </a:bodyPr>
          <a:lstStyle/>
          <a:p>
            <a:pPr marL="0" indent="0">
              <a:lnSpc>
                <a:spcPct val="100000"/>
              </a:lnSpc>
              <a:spcBef>
                <a:spcPts val="0"/>
              </a:spcBef>
              <a:buNone/>
            </a:pPr>
            <a:endParaRPr lang="en-CA" sz="1600" dirty="0" smtClean="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sz="1600" dirty="0" smtClean="0">
                <a:latin typeface="Times New Roman" panose="02020603050405020304" pitchFamily="18" charset="0"/>
                <a:cs typeface="Times New Roman" panose="02020603050405020304" pitchFamily="18" charset="0"/>
              </a:rPr>
              <a:t>The Commander’s intent is clear: </a:t>
            </a:r>
            <a:r>
              <a:rPr lang="en-CA" sz="1600" b="1" dirty="0" smtClean="0">
                <a:latin typeface="Times New Roman" panose="02020603050405020304" pitchFamily="18" charset="0"/>
                <a:cs typeface="Times New Roman" panose="02020603050405020304" pitchFamily="18" charset="0"/>
              </a:rPr>
              <a:t>to complete the evacuation as quickly and efficiently as possible, minimizing loss of life and resources</a:t>
            </a:r>
            <a:r>
              <a:rPr lang="en-CA" sz="1600" dirty="0" smtClean="0">
                <a:latin typeface="Times New Roman" panose="02020603050405020304" pitchFamily="18" charset="0"/>
                <a:cs typeface="Times New Roman" panose="02020603050405020304" pitchFamily="18" charset="0"/>
              </a:rPr>
              <a:t>. </a:t>
            </a:r>
          </a:p>
          <a:p>
            <a:pPr marL="0" indent="0">
              <a:lnSpc>
                <a:spcPct val="100000"/>
              </a:lnSpc>
              <a:spcBef>
                <a:spcPts val="0"/>
              </a:spcBef>
              <a:buNone/>
            </a:pPr>
            <a:endParaRPr lang="en-CA" sz="16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sz="1600" dirty="0" smtClean="0">
                <a:latin typeface="Times New Roman" panose="02020603050405020304" pitchFamily="18" charset="0"/>
                <a:cs typeface="Times New Roman" panose="02020603050405020304" pitchFamily="18" charset="0"/>
              </a:rPr>
              <a:t>Imperial forces have superior firepower, manpower, and resources. However, as long as the Energy Shield and Ion Cannon remain operational, our transports have the best chance of escape. </a:t>
            </a:r>
          </a:p>
          <a:p>
            <a:pPr marL="0" indent="0">
              <a:lnSpc>
                <a:spcPct val="100000"/>
              </a:lnSpc>
              <a:spcBef>
                <a:spcPts val="0"/>
              </a:spcBef>
              <a:buNone/>
            </a:pPr>
            <a:endParaRPr lang="en-CA" sz="16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sz="1600" dirty="0" smtClean="0">
                <a:latin typeface="Times New Roman" panose="02020603050405020304" pitchFamily="18" charset="0"/>
                <a:cs typeface="Times New Roman" panose="02020603050405020304" pitchFamily="18" charset="0"/>
              </a:rPr>
              <a:t>Due to superior terrain, the one advantage friendly forces have is terrain. There is only one direction Imperial forces can effectively attack from, and all defensive positions reflect this. </a:t>
            </a:r>
          </a:p>
          <a:p>
            <a:pPr marL="0" indent="0">
              <a:lnSpc>
                <a:spcPct val="100000"/>
              </a:lnSpc>
              <a:spcBef>
                <a:spcPts val="0"/>
              </a:spcBef>
              <a:buNone/>
            </a:pPr>
            <a:endParaRPr lang="en-CA" sz="16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sz="1600" dirty="0" smtClean="0">
                <a:latin typeface="Times New Roman" panose="02020603050405020304" pitchFamily="18" charset="0"/>
                <a:cs typeface="Times New Roman" panose="02020603050405020304" pitchFamily="18" charset="0"/>
              </a:rPr>
              <a:t>Once the final evacuation order is given, it is imperative you rendezvous at your designated launch points to get off world.</a:t>
            </a:r>
          </a:p>
        </p:txBody>
      </p:sp>
      <p:sp>
        <p:nvSpPr>
          <p:cNvPr id="6" name="Footer Placeholder 5"/>
          <p:cNvSpPr>
            <a:spLocks noGrp="1"/>
          </p:cNvSpPr>
          <p:nvPr>
            <p:ph type="ftr" sz="quarter" idx="11"/>
          </p:nvPr>
        </p:nvSpPr>
        <p:spPr/>
        <p:txBody>
          <a:bodyPr/>
          <a:lstStyle/>
          <a:p>
            <a:r>
              <a:rPr lang="en-CA" b="1" dirty="0" smtClean="0">
                <a:solidFill>
                  <a:schemeClr val="tx1"/>
                </a:solidFill>
                <a:latin typeface="Times New Roman" panose="02020603050405020304" pitchFamily="18" charset="0"/>
                <a:cs typeface="Times New Roman" panose="02020603050405020304" pitchFamily="18" charset="0"/>
              </a:rPr>
              <a:t>CLASSFIED | OP KILO-ONE-ZERO</a:t>
            </a:r>
            <a:endParaRPr lang="en-CA" b="1"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r>
              <a:rPr lang="en-CA" dirty="0" smtClean="0">
                <a:solidFill>
                  <a:schemeClr val="tx1"/>
                </a:solidFill>
                <a:latin typeface="Times New Roman" panose="02020603050405020304" pitchFamily="18" charset="0"/>
                <a:cs typeface="Times New Roman" panose="02020603050405020304" pitchFamily="18" charset="0"/>
              </a:rPr>
              <a:t>Pg. </a:t>
            </a:r>
            <a:fld id="{72FBD5B2-2BB5-42FB-8EBC-D20F9DE2A0E9}" type="slidenum">
              <a:rPr lang="en-CA" smtClean="0">
                <a:solidFill>
                  <a:schemeClr val="tx1"/>
                </a:solidFill>
                <a:latin typeface="Times New Roman" panose="02020603050405020304" pitchFamily="18" charset="0"/>
                <a:cs typeface="Times New Roman" panose="02020603050405020304" pitchFamily="18" charset="0"/>
              </a:rPr>
              <a:t>7</a:t>
            </a:fld>
            <a:endParaRPr lang="en-CA"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071" y="-150129"/>
            <a:ext cx="965208" cy="1486559"/>
          </a:xfrm>
          <a:prstGeom prst="rect">
            <a:avLst/>
          </a:prstGeom>
        </p:spPr>
      </p:pic>
      <p:sp>
        <p:nvSpPr>
          <p:cNvPr id="9" name="TextBox 8"/>
          <p:cNvSpPr txBox="1"/>
          <p:nvPr/>
        </p:nvSpPr>
        <p:spPr>
          <a:xfrm>
            <a:off x="1097279" y="269984"/>
            <a:ext cx="2799471" cy="646331"/>
          </a:xfrm>
          <a:prstGeom prst="rect">
            <a:avLst/>
          </a:prstGeom>
          <a:noFill/>
        </p:spPr>
        <p:txBody>
          <a:bodyPr wrap="square" rtlCol="0">
            <a:spAutoFit/>
          </a:bodyPr>
          <a:lstStyle/>
          <a:p>
            <a:r>
              <a:rPr lang="en-CA" b="1" dirty="0" smtClean="0">
                <a:latin typeface="Times New Roman" panose="02020603050405020304" pitchFamily="18" charset="0"/>
                <a:cs typeface="Times New Roman" panose="02020603050405020304" pitchFamily="18" charset="0"/>
              </a:rPr>
              <a:t>Alliance High Command</a:t>
            </a:r>
          </a:p>
          <a:p>
            <a:r>
              <a:rPr lang="en-CA" b="1" dirty="0" smtClean="0">
                <a:latin typeface="Times New Roman" panose="02020603050405020304" pitchFamily="18" charset="0"/>
                <a:cs typeface="Times New Roman" panose="02020603050405020304" pitchFamily="18" charset="0"/>
              </a:rPr>
              <a:t>1130 hours Zulu</a:t>
            </a:r>
            <a:endParaRPr lang="en-CA" b="1" dirty="0">
              <a:latin typeface="Times New Roman" panose="02020603050405020304" pitchFamily="18" charset="0"/>
              <a:cs typeface="Times New Roman" panose="02020603050405020304" pitchFamily="18" charset="0"/>
            </a:endParaRPr>
          </a:p>
        </p:txBody>
      </p:sp>
      <p:sp>
        <p:nvSpPr>
          <p:cNvPr id="10" name="Rectangle 9"/>
          <p:cNvSpPr/>
          <p:nvPr/>
        </p:nvSpPr>
        <p:spPr>
          <a:xfrm>
            <a:off x="0" y="-28899"/>
            <a:ext cx="12192000" cy="133643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8882743" y="269984"/>
            <a:ext cx="3213463" cy="369332"/>
          </a:xfrm>
          <a:prstGeom prst="rect">
            <a:avLst/>
          </a:prstGeom>
          <a:noFill/>
        </p:spPr>
        <p:txBody>
          <a:bodyPr wrap="square" rtlCol="0">
            <a:spAutoFit/>
          </a:bodyPr>
          <a:lstStyle/>
          <a:p>
            <a:pPr algn="ctr"/>
            <a:r>
              <a:rPr lang="en-CA" b="1" dirty="0" smtClean="0">
                <a:latin typeface="Times New Roman" panose="02020603050405020304" pitchFamily="18" charset="0"/>
                <a:cs typeface="Times New Roman" panose="02020603050405020304" pitchFamily="18" charset="0"/>
              </a:rPr>
              <a:t>Rogue One: A Star Wars Story</a:t>
            </a:r>
            <a:endParaRPr lang="en-C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742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0" y="1336430"/>
            <a:ext cx="4153989" cy="5521570"/>
          </a:xfrm>
        </p:spPr>
        <p:txBody>
          <a:bodyPr>
            <a:normAutofit/>
          </a:bodyPr>
          <a:lstStyle/>
          <a:p>
            <a:pPr marL="0" indent="0">
              <a:lnSpc>
                <a:spcPct val="100000"/>
              </a:lnSpc>
              <a:spcBef>
                <a:spcPts val="0"/>
              </a:spcBef>
              <a:buNone/>
            </a:pPr>
            <a:r>
              <a:rPr lang="en-CA" sz="1300" b="1" dirty="0" smtClean="0">
                <a:latin typeface="Times New Roman" panose="02020603050405020304" pitchFamily="18" charset="0"/>
                <a:cs typeface="Times New Roman" panose="02020603050405020304" pitchFamily="18" charset="0"/>
              </a:rPr>
              <a:t>Mission: </a:t>
            </a:r>
            <a:r>
              <a:rPr lang="en-CA" sz="1300" dirty="0" smtClean="0">
                <a:latin typeface="Times New Roman" panose="02020603050405020304" pitchFamily="18" charset="0"/>
                <a:cs typeface="Times New Roman" panose="02020603050405020304" pitchFamily="18" charset="0"/>
              </a:rPr>
              <a:t>Defeat, repel, or delay Imperial invasion force to facilitate a full retreat of Echo Base.</a:t>
            </a:r>
          </a:p>
          <a:p>
            <a:pPr marL="0" indent="0">
              <a:lnSpc>
                <a:spcPct val="100000"/>
              </a:lnSpc>
              <a:spcBef>
                <a:spcPts val="0"/>
              </a:spcBef>
              <a:buNone/>
            </a:pPr>
            <a:endParaRPr lang="en-CA" sz="1300" b="1"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sz="1300" b="1" dirty="0" smtClean="0">
                <a:latin typeface="Times New Roman" panose="02020603050405020304" pitchFamily="18" charset="0"/>
                <a:cs typeface="Times New Roman" panose="02020603050405020304" pitchFamily="18" charset="0"/>
              </a:rPr>
              <a:t>Concept of Operation:</a:t>
            </a:r>
          </a:p>
          <a:p>
            <a:pPr marL="0" indent="0">
              <a:lnSpc>
                <a:spcPct val="100000"/>
              </a:lnSpc>
              <a:spcBef>
                <a:spcPts val="0"/>
              </a:spcBef>
              <a:buNone/>
            </a:pPr>
            <a:endParaRPr lang="en-CA" sz="1300" b="1"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sz="1300" b="1" dirty="0" smtClean="0">
                <a:latin typeface="Times New Roman" panose="02020603050405020304" pitchFamily="18" charset="0"/>
                <a:cs typeface="Times New Roman" panose="02020603050405020304" pitchFamily="18" charset="0"/>
              </a:rPr>
              <a:t>Phase 1: </a:t>
            </a:r>
            <a:r>
              <a:rPr lang="en-CA" sz="1300" dirty="0" smtClean="0">
                <a:latin typeface="Times New Roman" panose="02020603050405020304" pitchFamily="18" charset="0"/>
                <a:cs typeface="Times New Roman" panose="02020603050405020304" pitchFamily="18" charset="0"/>
              </a:rPr>
              <a:t>Once Imperial forces enter the energy shield, overwhelm heavy armour with air and turret support.</a:t>
            </a:r>
          </a:p>
          <a:p>
            <a:pPr marL="0" indent="0">
              <a:lnSpc>
                <a:spcPct val="100000"/>
              </a:lnSpc>
              <a:spcBef>
                <a:spcPts val="0"/>
              </a:spcBef>
              <a:buNone/>
            </a:pPr>
            <a:r>
              <a:rPr lang="en-CA" sz="1300" b="1" dirty="0" smtClean="0">
                <a:latin typeface="Times New Roman" panose="02020603050405020304" pitchFamily="18" charset="0"/>
                <a:cs typeface="Times New Roman" panose="02020603050405020304" pitchFamily="18" charset="0"/>
              </a:rPr>
              <a:t>Phase 2: </a:t>
            </a:r>
            <a:r>
              <a:rPr lang="en-CA" sz="1300" dirty="0" smtClean="0">
                <a:latin typeface="Times New Roman" panose="02020603050405020304" pitchFamily="18" charset="0"/>
                <a:cs typeface="Times New Roman" panose="02020603050405020304" pitchFamily="18" charset="0"/>
              </a:rPr>
              <a:t>Limit movement of enemy infantry with effective fire support.</a:t>
            </a:r>
          </a:p>
          <a:p>
            <a:pPr marL="0" indent="0">
              <a:lnSpc>
                <a:spcPct val="100000"/>
              </a:lnSpc>
              <a:spcBef>
                <a:spcPts val="0"/>
              </a:spcBef>
              <a:buNone/>
            </a:pPr>
            <a:r>
              <a:rPr lang="en-CA" sz="1300" b="1" dirty="0" smtClean="0">
                <a:latin typeface="Times New Roman" panose="02020603050405020304" pitchFamily="18" charset="0"/>
                <a:cs typeface="Times New Roman" panose="02020603050405020304" pitchFamily="18" charset="0"/>
              </a:rPr>
              <a:t>Phase 3: </a:t>
            </a:r>
            <a:r>
              <a:rPr lang="en-CA" sz="1300" dirty="0" smtClean="0">
                <a:latin typeface="Times New Roman" panose="02020603050405020304" pitchFamily="18" charset="0"/>
                <a:cs typeface="Times New Roman" panose="02020603050405020304" pitchFamily="18" charset="0"/>
              </a:rPr>
              <a:t>Perform hasty retreats when Imperial forces overtake major Alliance trench lines.</a:t>
            </a:r>
          </a:p>
          <a:p>
            <a:pPr marL="0" indent="0">
              <a:lnSpc>
                <a:spcPct val="100000"/>
              </a:lnSpc>
              <a:spcBef>
                <a:spcPts val="0"/>
              </a:spcBef>
              <a:buNone/>
            </a:pPr>
            <a:r>
              <a:rPr lang="en-CA" sz="1300" b="1" dirty="0" smtClean="0">
                <a:latin typeface="Times New Roman" panose="02020603050405020304" pitchFamily="18" charset="0"/>
                <a:cs typeface="Times New Roman" panose="02020603050405020304" pitchFamily="18" charset="0"/>
              </a:rPr>
              <a:t>Phase 4: </a:t>
            </a:r>
            <a:r>
              <a:rPr lang="en-CA" sz="1300" dirty="0" smtClean="0">
                <a:latin typeface="Times New Roman" panose="02020603050405020304" pitchFamily="18" charset="0"/>
                <a:cs typeface="Times New Roman" panose="02020603050405020304" pitchFamily="18" charset="0"/>
              </a:rPr>
              <a:t>Once the final evacuation order is given, perform a hasty or tactical retreat to designated extraction points.</a:t>
            </a:r>
          </a:p>
          <a:p>
            <a:pPr marL="0" indent="0">
              <a:lnSpc>
                <a:spcPct val="100000"/>
              </a:lnSpc>
              <a:spcBef>
                <a:spcPts val="0"/>
              </a:spcBef>
              <a:buNone/>
            </a:pPr>
            <a:endParaRPr lang="en-CA" sz="1300" b="1"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sz="1300" b="1" dirty="0" smtClean="0">
                <a:latin typeface="Times New Roman" panose="02020603050405020304" pitchFamily="18" charset="0"/>
                <a:cs typeface="Times New Roman" panose="02020603050405020304" pitchFamily="18" charset="0"/>
              </a:rPr>
              <a:t>Key Points:</a:t>
            </a:r>
          </a:p>
          <a:p>
            <a:pPr marL="0" indent="0">
              <a:lnSpc>
                <a:spcPct val="100000"/>
              </a:lnSpc>
              <a:spcBef>
                <a:spcPts val="0"/>
              </a:spcBef>
              <a:buNone/>
            </a:pPr>
            <a:endParaRPr lang="en-CA" sz="1300" b="1" dirty="0">
              <a:latin typeface="Times New Roman" panose="02020603050405020304" pitchFamily="18" charset="0"/>
              <a:cs typeface="Times New Roman" panose="02020603050405020304" pitchFamily="18" charset="0"/>
            </a:endParaRPr>
          </a:p>
          <a:p>
            <a:pPr>
              <a:lnSpc>
                <a:spcPct val="100000"/>
              </a:lnSpc>
              <a:spcBef>
                <a:spcPts val="0"/>
              </a:spcBef>
            </a:pPr>
            <a:r>
              <a:rPr lang="en-CA" sz="1300" dirty="0" smtClean="0">
                <a:latin typeface="Times New Roman" panose="02020603050405020304" pitchFamily="18" charset="0"/>
                <a:cs typeface="Times New Roman" panose="02020603050405020304" pitchFamily="18" charset="0"/>
              </a:rPr>
              <a:t>Protect the Power Generator at all costs.</a:t>
            </a:r>
          </a:p>
          <a:p>
            <a:pPr>
              <a:lnSpc>
                <a:spcPct val="100000"/>
              </a:lnSpc>
              <a:spcBef>
                <a:spcPts val="0"/>
              </a:spcBef>
            </a:pPr>
            <a:r>
              <a:rPr lang="en-CA" sz="1300" dirty="0" smtClean="0">
                <a:latin typeface="Times New Roman" panose="02020603050405020304" pitchFamily="18" charset="0"/>
                <a:cs typeface="Times New Roman" panose="02020603050405020304" pitchFamily="18" charset="0"/>
              </a:rPr>
              <a:t>Primary objective is to DEFEND retreat at all costs. If necessary, extraction is secondary.</a:t>
            </a:r>
          </a:p>
          <a:p>
            <a:pPr>
              <a:lnSpc>
                <a:spcPct val="100000"/>
              </a:lnSpc>
              <a:spcBef>
                <a:spcPts val="0"/>
              </a:spcBef>
            </a:pPr>
            <a:r>
              <a:rPr lang="en-CA" sz="1300" dirty="0" smtClean="0">
                <a:latin typeface="Times New Roman" panose="02020603050405020304" pitchFamily="18" charset="0"/>
                <a:cs typeface="Times New Roman" panose="02020603050405020304" pitchFamily="18" charset="0"/>
              </a:rPr>
              <a:t>Utilize T-47 </a:t>
            </a:r>
            <a:r>
              <a:rPr lang="en-CA" sz="1300" dirty="0" err="1" smtClean="0">
                <a:latin typeface="Times New Roman" panose="02020603050405020304" pitchFamily="18" charset="0"/>
                <a:cs typeface="Times New Roman" panose="02020603050405020304" pitchFamily="18" charset="0"/>
              </a:rPr>
              <a:t>Airspeeders</a:t>
            </a:r>
            <a:r>
              <a:rPr lang="en-CA" sz="1300" dirty="0" smtClean="0">
                <a:latin typeface="Times New Roman" panose="02020603050405020304" pitchFamily="18" charset="0"/>
                <a:cs typeface="Times New Roman" panose="02020603050405020304" pitchFamily="18" charset="0"/>
              </a:rPr>
              <a:t> to disrupt enemy armour advances.</a:t>
            </a:r>
          </a:p>
          <a:p>
            <a:pPr marL="0" indent="0">
              <a:lnSpc>
                <a:spcPct val="100000"/>
              </a:lnSpc>
              <a:spcBef>
                <a:spcPts val="0"/>
              </a:spcBef>
              <a:buNone/>
            </a:pPr>
            <a:endParaRPr lang="en-CA" sz="13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sz="1300" b="1" dirty="0" err="1" smtClean="0">
                <a:latin typeface="Times New Roman" panose="02020603050405020304" pitchFamily="18" charset="0"/>
                <a:cs typeface="Times New Roman" panose="02020603050405020304" pitchFamily="18" charset="0"/>
              </a:rPr>
              <a:t>Endstate</a:t>
            </a:r>
            <a:r>
              <a:rPr lang="en-CA" sz="1300" b="1" dirty="0" smtClean="0">
                <a:latin typeface="Times New Roman" panose="02020603050405020304" pitchFamily="18" charset="0"/>
                <a:cs typeface="Times New Roman" panose="02020603050405020304" pitchFamily="18" charset="0"/>
              </a:rPr>
              <a:t>:</a:t>
            </a:r>
          </a:p>
          <a:p>
            <a:pPr marL="0" indent="0">
              <a:lnSpc>
                <a:spcPct val="100000"/>
              </a:lnSpc>
              <a:spcBef>
                <a:spcPts val="0"/>
              </a:spcBef>
              <a:buNone/>
            </a:pPr>
            <a:endParaRPr lang="en-CA" sz="1300" b="1"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CA" sz="1300" dirty="0" smtClean="0">
                <a:latin typeface="Times New Roman" panose="02020603050405020304" pitchFamily="18" charset="0"/>
                <a:cs typeface="Times New Roman" panose="02020603050405020304" pitchFamily="18" charset="0"/>
              </a:rPr>
              <a:t>Alliance forces successfully extracted from Echo Base with minimal to moderate casualties. </a:t>
            </a:r>
          </a:p>
        </p:txBody>
      </p:sp>
      <p:sp>
        <p:nvSpPr>
          <p:cNvPr id="6" name="Footer Placeholder 5"/>
          <p:cNvSpPr>
            <a:spLocks noGrp="1"/>
          </p:cNvSpPr>
          <p:nvPr>
            <p:ph type="ftr" sz="quarter" idx="11"/>
          </p:nvPr>
        </p:nvSpPr>
        <p:spPr/>
        <p:txBody>
          <a:bodyPr/>
          <a:lstStyle/>
          <a:p>
            <a:r>
              <a:rPr lang="en-CA" b="1" dirty="0" smtClean="0">
                <a:solidFill>
                  <a:schemeClr val="tx1"/>
                </a:solidFill>
                <a:latin typeface="Times New Roman" panose="02020603050405020304" pitchFamily="18" charset="0"/>
                <a:cs typeface="Times New Roman" panose="02020603050405020304" pitchFamily="18" charset="0"/>
              </a:rPr>
              <a:t>CLASSFIED | OP KILO-ONE-ZERO</a:t>
            </a:r>
            <a:endParaRPr lang="en-CA" b="1"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r>
              <a:rPr lang="en-CA" dirty="0" smtClean="0">
                <a:solidFill>
                  <a:schemeClr val="tx1"/>
                </a:solidFill>
                <a:latin typeface="Times New Roman" panose="02020603050405020304" pitchFamily="18" charset="0"/>
                <a:cs typeface="Times New Roman" panose="02020603050405020304" pitchFamily="18" charset="0"/>
              </a:rPr>
              <a:t>Pg. </a:t>
            </a:r>
            <a:fld id="{72FBD5B2-2BB5-42FB-8EBC-D20F9DE2A0E9}" type="slidenum">
              <a:rPr lang="en-CA" smtClean="0">
                <a:solidFill>
                  <a:schemeClr val="tx1"/>
                </a:solidFill>
                <a:latin typeface="Times New Roman" panose="02020603050405020304" pitchFamily="18" charset="0"/>
                <a:cs typeface="Times New Roman" panose="02020603050405020304" pitchFamily="18" charset="0"/>
              </a:rPr>
              <a:t>8</a:t>
            </a:fld>
            <a:endParaRPr lang="en-CA"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071" y="-150129"/>
            <a:ext cx="965208" cy="1486559"/>
          </a:xfrm>
          <a:prstGeom prst="rect">
            <a:avLst/>
          </a:prstGeom>
        </p:spPr>
      </p:pic>
      <p:sp>
        <p:nvSpPr>
          <p:cNvPr id="9" name="TextBox 8"/>
          <p:cNvSpPr txBox="1"/>
          <p:nvPr/>
        </p:nvSpPr>
        <p:spPr>
          <a:xfrm>
            <a:off x="1097279" y="269984"/>
            <a:ext cx="2799471" cy="646331"/>
          </a:xfrm>
          <a:prstGeom prst="rect">
            <a:avLst/>
          </a:prstGeom>
          <a:noFill/>
        </p:spPr>
        <p:txBody>
          <a:bodyPr wrap="square" rtlCol="0">
            <a:spAutoFit/>
          </a:bodyPr>
          <a:lstStyle/>
          <a:p>
            <a:r>
              <a:rPr lang="en-CA" b="1" dirty="0" smtClean="0">
                <a:latin typeface="Times New Roman" panose="02020603050405020304" pitchFamily="18" charset="0"/>
                <a:cs typeface="Times New Roman" panose="02020603050405020304" pitchFamily="18" charset="0"/>
              </a:rPr>
              <a:t>Alliance High Command</a:t>
            </a:r>
          </a:p>
          <a:p>
            <a:r>
              <a:rPr lang="en-CA" b="1" dirty="0" smtClean="0">
                <a:latin typeface="Times New Roman" panose="02020603050405020304" pitchFamily="18" charset="0"/>
                <a:cs typeface="Times New Roman" panose="02020603050405020304" pitchFamily="18" charset="0"/>
              </a:rPr>
              <a:t>1130 hours Zulu</a:t>
            </a:r>
            <a:endParaRPr lang="en-CA" b="1" dirty="0">
              <a:latin typeface="Times New Roman" panose="02020603050405020304" pitchFamily="18" charset="0"/>
              <a:cs typeface="Times New Roman" panose="02020603050405020304" pitchFamily="18" charset="0"/>
            </a:endParaRPr>
          </a:p>
        </p:txBody>
      </p:sp>
      <p:sp>
        <p:nvSpPr>
          <p:cNvPr id="10" name="Rectangle 9"/>
          <p:cNvSpPr/>
          <p:nvPr/>
        </p:nvSpPr>
        <p:spPr>
          <a:xfrm>
            <a:off x="0" y="-28899"/>
            <a:ext cx="12192000" cy="133643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8882743" y="269984"/>
            <a:ext cx="3213463" cy="369332"/>
          </a:xfrm>
          <a:prstGeom prst="rect">
            <a:avLst/>
          </a:prstGeom>
          <a:noFill/>
        </p:spPr>
        <p:txBody>
          <a:bodyPr wrap="square" rtlCol="0">
            <a:spAutoFit/>
          </a:bodyPr>
          <a:lstStyle/>
          <a:p>
            <a:pPr algn="ctr"/>
            <a:r>
              <a:rPr lang="en-CA" b="1" dirty="0" smtClean="0">
                <a:latin typeface="Times New Roman" panose="02020603050405020304" pitchFamily="18" charset="0"/>
                <a:cs typeface="Times New Roman" panose="02020603050405020304" pitchFamily="18" charset="0"/>
              </a:rPr>
              <a:t>Rogue One: A Star Wars Story</a:t>
            </a:r>
            <a:endParaRPr lang="en-CA"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9827455" y="1188179"/>
            <a:ext cx="309489" cy="369332"/>
          </a:xfrm>
          <a:prstGeom prst="rect">
            <a:avLst/>
          </a:prstGeom>
          <a:noFill/>
        </p:spPr>
        <p:txBody>
          <a:bodyPr wrap="square" rtlCol="0">
            <a:spAutoFit/>
          </a:bodyPr>
          <a:lstStyle/>
          <a:p>
            <a:r>
              <a:rPr lang="en-CA" dirty="0"/>
              <a:t>L</a:t>
            </a:r>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29" y="1385908"/>
            <a:ext cx="7850777" cy="4930227"/>
          </a:xfrm>
          <a:prstGeom prst="rect">
            <a:avLst/>
          </a:prstGeom>
          <a:solidFill>
            <a:schemeClr val="bg1">
              <a:lumMod val="75000"/>
              <a:alpha val="0"/>
            </a:schemeClr>
          </a:solidFill>
        </p:spPr>
      </p:pic>
      <p:sp>
        <p:nvSpPr>
          <p:cNvPr id="3" name="Rectangle 2"/>
          <p:cNvSpPr/>
          <p:nvPr/>
        </p:nvSpPr>
        <p:spPr>
          <a:xfrm>
            <a:off x="5969726" y="2782389"/>
            <a:ext cx="822960" cy="222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p:cNvPicPr>
            <a:picLocks noChangeAspect="1"/>
          </p:cNvPicPr>
          <p:nvPr/>
        </p:nvPicPr>
        <p:blipFill>
          <a:blip r:embed="rId4"/>
          <a:stretch>
            <a:fillRect/>
          </a:stretch>
        </p:blipFill>
        <p:spPr>
          <a:xfrm>
            <a:off x="8288379" y="2679516"/>
            <a:ext cx="195949" cy="205746"/>
          </a:xfrm>
          <a:prstGeom prst="rect">
            <a:avLst/>
          </a:prstGeom>
        </p:spPr>
      </p:pic>
      <p:pic>
        <p:nvPicPr>
          <p:cNvPr id="27" name="Picture 26"/>
          <p:cNvPicPr>
            <a:picLocks noChangeAspect="1"/>
          </p:cNvPicPr>
          <p:nvPr/>
        </p:nvPicPr>
        <p:blipFill>
          <a:blip r:embed="rId4"/>
          <a:stretch>
            <a:fillRect/>
          </a:stretch>
        </p:blipFill>
        <p:spPr>
          <a:xfrm>
            <a:off x="7578631" y="2699110"/>
            <a:ext cx="195949" cy="205746"/>
          </a:xfrm>
          <a:prstGeom prst="rect">
            <a:avLst/>
          </a:prstGeom>
        </p:spPr>
      </p:pic>
      <p:pic>
        <p:nvPicPr>
          <p:cNvPr id="28" name="Picture 27"/>
          <p:cNvPicPr>
            <a:picLocks noChangeAspect="1"/>
          </p:cNvPicPr>
          <p:nvPr/>
        </p:nvPicPr>
        <p:blipFill>
          <a:blip r:embed="rId4"/>
          <a:stretch>
            <a:fillRect/>
          </a:stretch>
        </p:blipFill>
        <p:spPr>
          <a:xfrm>
            <a:off x="9194088" y="2730679"/>
            <a:ext cx="195949" cy="205746"/>
          </a:xfrm>
          <a:prstGeom prst="rect">
            <a:avLst/>
          </a:prstGeom>
        </p:spPr>
      </p:pic>
      <p:pic>
        <p:nvPicPr>
          <p:cNvPr id="29" name="Picture 28"/>
          <p:cNvPicPr>
            <a:picLocks noChangeAspect="1"/>
          </p:cNvPicPr>
          <p:nvPr/>
        </p:nvPicPr>
        <p:blipFill>
          <a:blip r:embed="rId4"/>
          <a:stretch>
            <a:fillRect/>
          </a:stretch>
        </p:blipFill>
        <p:spPr>
          <a:xfrm>
            <a:off x="9067375" y="3236680"/>
            <a:ext cx="195949" cy="205746"/>
          </a:xfrm>
          <a:prstGeom prst="rect">
            <a:avLst/>
          </a:prstGeom>
        </p:spPr>
      </p:pic>
      <p:pic>
        <p:nvPicPr>
          <p:cNvPr id="30" name="Picture 29"/>
          <p:cNvPicPr>
            <a:picLocks noChangeAspect="1"/>
          </p:cNvPicPr>
          <p:nvPr/>
        </p:nvPicPr>
        <p:blipFill>
          <a:blip r:embed="rId4"/>
          <a:stretch>
            <a:fillRect/>
          </a:stretch>
        </p:blipFill>
        <p:spPr>
          <a:xfrm>
            <a:off x="7108368" y="3107866"/>
            <a:ext cx="195949" cy="205746"/>
          </a:xfrm>
          <a:prstGeom prst="rect">
            <a:avLst/>
          </a:prstGeom>
        </p:spPr>
      </p:pic>
      <p:pic>
        <p:nvPicPr>
          <p:cNvPr id="31" name="Picture 30"/>
          <p:cNvPicPr>
            <a:picLocks noChangeAspect="1"/>
          </p:cNvPicPr>
          <p:nvPr/>
        </p:nvPicPr>
        <p:blipFill>
          <a:blip r:embed="rId4"/>
          <a:stretch>
            <a:fillRect/>
          </a:stretch>
        </p:blipFill>
        <p:spPr>
          <a:xfrm>
            <a:off x="7578631" y="3626194"/>
            <a:ext cx="195949" cy="205746"/>
          </a:xfrm>
          <a:prstGeom prst="rect">
            <a:avLst/>
          </a:prstGeom>
        </p:spPr>
      </p:pic>
      <p:pic>
        <p:nvPicPr>
          <p:cNvPr id="32" name="Picture 31"/>
          <p:cNvPicPr>
            <a:picLocks noChangeAspect="1"/>
          </p:cNvPicPr>
          <p:nvPr/>
        </p:nvPicPr>
        <p:blipFill>
          <a:blip r:embed="rId4"/>
          <a:stretch>
            <a:fillRect/>
          </a:stretch>
        </p:blipFill>
        <p:spPr>
          <a:xfrm>
            <a:off x="8055425" y="3060516"/>
            <a:ext cx="195949" cy="205746"/>
          </a:xfrm>
          <a:prstGeom prst="rect">
            <a:avLst/>
          </a:prstGeom>
        </p:spPr>
      </p:pic>
      <p:pic>
        <p:nvPicPr>
          <p:cNvPr id="33" name="Picture 32"/>
          <p:cNvPicPr>
            <a:picLocks noChangeAspect="1"/>
          </p:cNvPicPr>
          <p:nvPr/>
        </p:nvPicPr>
        <p:blipFill>
          <a:blip r:embed="rId4"/>
          <a:stretch>
            <a:fillRect/>
          </a:stretch>
        </p:blipFill>
        <p:spPr>
          <a:xfrm>
            <a:off x="8802178" y="3521691"/>
            <a:ext cx="195949" cy="205746"/>
          </a:xfrm>
          <a:prstGeom prst="rect">
            <a:avLst/>
          </a:prstGeom>
        </p:spPr>
      </p:pic>
      <p:pic>
        <p:nvPicPr>
          <p:cNvPr id="34" name="Picture 33"/>
          <p:cNvPicPr>
            <a:picLocks noChangeAspect="1"/>
          </p:cNvPicPr>
          <p:nvPr/>
        </p:nvPicPr>
        <p:blipFill>
          <a:blip r:embed="rId4"/>
          <a:stretch>
            <a:fillRect/>
          </a:stretch>
        </p:blipFill>
        <p:spPr>
          <a:xfrm>
            <a:off x="8238311" y="3521691"/>
            <a:ext cx="195949" cy="205746"/>
          </a:xfrm>
          <a:prstGeom prst="rect">
            <a:avLst/>
          </a:prstGeom>
        </p:spPr>
      </p:pic>
      <p:pic>
        <p:nvPicPr>
          <p:cNvPr id="35" name="Picture 34"/>
          <p:cNvPicPr>
            <a:picLocks noChangeAspect="1"/>
          </p:cNvPicPr>
          <p:nvPr/>
        </p:nvPicPr>
        <p:blipFill>
          <a:blip r:embed="rId4"/>
          <a:stretch>
            <a:fillRect/>
          </a:stretch>
        </p:blipFill>
        <p:spPr>
          <a:xfrm>
            <a:off x="9676313" y="3521691"/>
            <a:ext cx="195949" cy="205746"/>
          </a:xfrm>
          <a:prstGeom prst="rect">
            <a:avLst/>
          </a:prstGeom>
        </p:spPr>
      </p:pic>
      <p:sp>
        <p:nvSpPr>
          <p:cNvPr id="19" name="Oval 18"/>
          <p:cNvSpPr/>
          <p:nvPr/>
        </p:nvSpPr>
        <p:spPr>
          <a:xfrm>
            <a:off x="7334794" y="2810150"/>
            <a:ext cx="152397" cy="19430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p:cNvSpPr/>
          <p:nvPr/>
        </p:nvSpPr>
        <p:spPr>
          <a:xfrm>
            <a:off x="8700949" y="2758441"/>
            <a:ext cx="150226" cy="15022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p:cNvSpPr/>
          <p:nvPr/>
        </p:nvSpPr>
        <p:spPr>
          <a:xfrm>
            <a:off x="6840496" y="3652325"/>
            <a:ext cx="150226" cy="15022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p:cNvSpPr/>
          <p:nvPr/>
        </p:nvSpPr>
        <p:spPr>
          <a:xfrm>
            <a:off x="7206342" y="4115347"/>
            <a:ext cx="150226" cy="15022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p:cNvSpPr/>
          <p:nvPr/>
        </p:nvSpPr>
        <p:spPr>
          <a:xfrm>
            <a:off x="7645033" y="3086458"/>
            <a:ext cx="150226" cy="15022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p:cNvSpPr/>
          <p:nvPr/>
        </p:nvSpPr>
        <p:spPr>
          <a:xfrm>
            <a:off x="8516981" y="3161569"/>
            <a:ext cx="150226" cy="15022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Oval 45"/>
          <p:cNvSpPr/>
          <p:nvPr/>
        </p:nvSpPr>
        <p:spPr>
          <a:xfrm>
            <a:off x="6306093" y="4585184"/>
            <a:ext cx="150226" cy="15022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9" name="Picture 48"/>
          <p:cNvPicPr>
            <a:picLocks noChangeAspect="1"/>
          </p:cNvPicPr>
          <p:nvPr/>
        </p:nvPicPr>
        <p:blipFill>
          <a:blip r:embed="rId5"/>
          <a:stretch>
            <a:fillRect/>
          </a:stretch>
        </p:blipFill>
        <p:spPr>
          <a:xfrm>
            <a:off x="8020611" y="3913379"/>
            <a:ext cx="589989" cy="352191"/>
          </a:xfrm>
          <a:prstGeom prst="rect">
            <a:avLst/>
          </a:prstGeom>
        </p:spPr>
      </p:pic>
      <p:sp>
        <p:nvSpPr>
          <p:cNvPr id="50" name="TextBox 49"/>
          <p:cNvSpPr txBox="1"/>
          <p:nvPr/>
        </p:nvSpPr>
        <p:spPr>
          <a:xfrm>
            <a:off x="8117425" y="3674323"/>
            <a:ext cx="461556" cy="307777"/>
          </a:xfrm>
          <a:prstGeom prst="rect">
            <a:avLst/>
          </a:prstGeom>
          <a:noFill/>
        </p:spPr>
        <p:txBody>
          <a:bodyPr wrap="square" rtlCol="0">
            <a:spAutoFit/>
          </a:bodyPr>
          <a:lstStyle/>
          <a:p>
            <a:r>
              <a:rPr lang="en-CA" sz="1400" dirty="0" smtClean="0">
                <a:latin typeface="Times New Roman" panose="02020603050405020304" pitchFamily="18" charset="0"/>
                <a:cs typeface="Times New Roman" panose="02020603050405020304" pitchFamily="18" charset="0"/>
              </a:rPr>
              <a:t>| | |</a:t>
            </a:r>
            <a:endParaRPr lang="en-CA" sz="1400" dirty="0">
              <a:latin typeface="Times New Roman" panose="02020603050405020304" pitchFamily="18" charset="0"/>
              <a:cs typeface="Times New Roman" panose="02020603050405020304" pitchFamily="18" charset="0"/>
            </a:endParaRPr>
          </a:p>
        </p:txBody>
      </p:sp>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2162" y="4115347"/>
            <a:ext cx="482482" cy="573482"/>
          </a:xfrm>
          <a:prstGeom prst="rect">
            <a:avLst/>
          </a:prstGeom>
        </p:spPr>
      </p:pic>
      <p:cxnSp>
        <p:nvCxnSpPr>
          <p:cNvPr id="54" name="Curved Connector 53"/>
          <p:cNvCxnSpPr/>
          <p:nvPr/>
        </p:nvCxnSpPr>
        <p:spPr>
          <a:xfrm rot="10800000">
            <a:off x="8578984" y="2679519"/>
            <a:ext cx="1557961" cy="1435829"/>
          </a:xfrm>
          <a:prstGeom prst="curvedConnector3">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4698609" y="3236680"/>
            <a:ext cx="2094077" cy="74542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965895" y="3521691"/>
            <a:ext cx="2024827" cy="743879"/>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rot="20381766">
            <a:off x="4698609" y="3698491"/>
            <a:ext cx="2141887" cy="276999"/>
          </a:xfrm>
          <a:prstGeom prst="rect">
            <a:avLst/>
          </a:prstGeom>
          <a:noFill/>
        </p:spPr>
        <p:txBody>
          <a:bodyPr wrap="square" rtlCol="0">
            <a:spAutoFit/>
          </a:bodyPr>
          <a:lstStyle/>
          <a:p>
            <a:pPr algn="ctr"/>
            <a:r>
              <a:rPr lang="en-CA" sz="1200" b="1" dirty="0" smtClean="0">
                <a:latin typeface="Times New Roman" panose="02020603050405020304" pitchFamily="18" charset="0"/>
                <a:cs typeface="Times New Roman" panose="02020603050405020304" pitchFamily="18" charset="0"/>
              </a:rPr>
              <a:t>Primary Extraction Route</a:t>
            </a:r>
            <a:endParaRPr lang="en-CA" sz="1200" b="1" dirty="0">
              <a:latin typeface="Times New Roman" panose="02020603050405020304" pitchFamily="18" charset="0"/>
              <a:cs typeface="Times New Roman" panose="02020603050405020304" pitchFamily="18" charset="0"/>
            </a:endParaRPr>
          </a:p>
        </p:txBody>
      </p:sp>
      <p:cxnSp>
        <p:nvCxnSpPr>
          <p:cNvPr id="69" name="Straight Connector 68"/>
          <p:cNvCxnSpPr/>
          <p:nvPr/>
        </p:nvCxnSpPr>
        <p:spPr>
          <a:xfrm flipH="1">
            <a:off x="7967443" y="4221156"/>
            <a:ext cx="1806844" cy="1403710"/>
          </a:xfrm>
          <a:prstGeom prst="line">
            <a:avLst/>
          </a:prstGeom>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H="1">
            <a:off x="8225822" y="4338502"/>
            <a:ext cx="1820594" cy="147145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rot="19326659">
            <a:off x="7745604" y="4911121"/>
            <a:ext cx="2385960" cy="276999"/>
          </a:xfrm>
          <a:prstGeom prst="rect">
            <a:avLst/>
          </a:prstGeom>
          <a:noFill/>
        </p:spPr>
        <p:txBody>
          <a:bodyPr wrap="square" rtlCol="0">
            <a:spAutoFit/>
          </a:bodyPr>
          <a:lstStyle/>
          <a:p>
            <a:pPr algn="ctr"/>
            <a:r>
              <a:rPr lang="en-CA" sz="1200" b="1" dirty="0" smtClean="0">
                <a:latin typeface="Times New Roman" panose="02020603050405020304" pitchFamily="18" charset="0"/>
                <a:cs typeface="Times New Roman" panose="02020603050405020304" pitchFamily="18" charset="0"/>
              </a:rPr>
              <a:t>Secondary Extraction Route</a:t>
            </a:r>
            <a:endParaRPr lang="en-CA" sz="1200" b="1" dirty="0">
              <a:latin typeface="Times New Roman" panose="02020603050405020304" pitchFamily="18" charset="0"/>
              <a:cs typeface="Times New Roman" panose="02020603050405020304" pitchFamily="18" charset="0"/>
            </a:endParaRPr>
          </a:p>
        </p:txBody>
      </p:sp>
      <p:sp>
        <p:nvSpPr>
          <p:cNvPr id="73" name="TextBox 72"/>
          <p:cNvSpPr txBox="1"/>
          <p:nvPr/>
        </p:nvSpPr>
        <p:spPr>
          <a:xfrm>
            <a:off x="4038600" y="223817"/>
            <a:ext cx="4421778" cy="461665"/>
          </a:xfrm>
          <a:prstGeom prst="rect">
            <a:avLst/>
          </a:prstGeom>
          <a:noFill/>
        </p:spPr>
        <p:txBody>
          <a:bodyPr wrap="square" rtlCol="0">
            <a:spAutoFit/>
          </a:bodyPr>
          <a:lstStyle/>
          <a:p>
            <a:pPr algn="ctr"/>
            <a:r>
              <a:rPr lang="en-CA" sz="2400" b="1" u="sng" dirty="0" smtClean="0">
                <a:latin typeface="Times New Roman" panose="02020603050405020304" pitchFamily="18" charset="0"/>
                <a:cs typeface="Times New Roman" panose="02020603050405020304" pitchFamily="18" charset="0"/>
              </a:rPr>
              <a:t>Operational Breakdown</a:t>
            </a:r>
            <a:endParaRPr lang="en-CA"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320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u="sng" dirty="0" smtClean="0">
                <a:latin typeface="Times New Roman" panose="02020603050405020304" pitchFamily="18" charset="0"/>
                <a:cs typeface="Times New Roman" panose="02020603050405020304" pitchFamily="18" charset="0"/>
              </a:rPr>
              <a:t>References</a:t>
            </a:r>
            <a:endParaRPr lang="en-CA"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CA" dirty="0" smtClean="0">
                <a:latin typeface="Times New Roman" panose="02020603050405020304" pitchFamily="18" charset="0"/>
                <a:cs typeface="Times New Roman" panose="02020603050405020304" pitchFamily="18" charset="0"/>
              </a:rPr>
              <a:t>Map utilized in this submission can be found here: </a:t>
            </a:r>
            <a:r>
              <a:rPr lang="en-CA" dirty="0" smtClean="0">
                <a:latin typeface="Times New Roman" panose="02020603050405020304" pitchFamily="18" charset="0"/>
                <a:cs typeface="Times New Roman" panose="02020603050405020304" pitchFamily="18" charset="0"/>
                <a:hlinkClick r:id="rId2"/>
              </a:rPr>
              <a:t>http://tidesofwargaming.blogspot.ca/2014/11/star-wars-battle-of-hoth-galactic-civil.html</a:t>
            </a:r>
            <a:endParaRPr lang="en-CA" dirty="0" smtClean="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All images in this submissions are MOST DEFINITELY NOT my property. Taken from various locations on the internet.</a:t>
            </a:r>
            <a:endParaRPr lang="en-CA"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2FBD5B2-2BB5-42FB-8EBC-D20F9DE2A0E9}" type="slidenum">
              <a:rPr lang="en-CA" smtClean="0"/>
              <a:t>9</a:t>
            </a:fld>
            <a:endParaRPr lang="en-CA"/>
          </a:p>
        </p:txBody>
      </p:sp>
    </p:spTree>
    <p:extLst>
      <p:ext uri="{BB962C8B-B14F-4D97-AF65-F5344CB8AC3E}">
        <p14:creationId xmlns:p14="http://schemas.microsoft.com/office/powerpoint/2010/main" val="1816574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1145</Words>
  <Application>Microsoft Office PowerPoint</Application>
  <PresentationFormat>Widescreen</PresentationFormat>
  <Paragraphs>165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 Guscott</dc:creator>
  <cp:lastModifiedBy>Noel Guscott</cp:lastModifiedBy>
  <cp:revision>34</cp:revision>
  <dcterms:created xsi:type="dcterms:W3CDTF">2016-12-04T19:39:51Z</dcterms:created>
  <dcterms:modified xsi:type="dcterms:W3CDTF">2016-12-05T03:10:06Z</dcterms:modified>
</cp:coreProperties>
</file>