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59" r:id="rId6"/>
    <p:sldId id="258" r:id="rId7"/>
    <p:sldId id="264" r:id="rId8"/>
    <p:sldId id="263"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F01124-6DDF-4FF7-8458-964117AE14AC}" type="datetimeFigureOut">
              <a:rPr lang="en-GB" smtClean="0"/>
              <a:t>24/05/2017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5EB91-FD28-4BAB-B103-71DC39D1DCC4}" type="slidenum">
              <a:rPr lang="en-GB" smtClean="0"/>
              <a:t>‹#›</a:t>
            </a:fld>
            <a:endParaRPr lang="en-GB"/>
          </a:p>
        </p:txBody>
      </p:sp>
    </p:spTree>
    <p:extLst>
      <p:ext uri="{BB962C8B-B14F-4D97-AF65-F5344CB8AC3E}">
        <p14:creationId xmlns:p14="http://schemas.microsoft.com/office/powerpoint/2010/main" val="139591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F01124-6DDF-4FF7-8458-964117AE14AC}" type="datetimeFigureOut">
              <a:rPr lang="en-GB" smtClean="0"/>
              <a:t>24/05/2017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5EB91-FD28-4BAB-B103-71DC39D1DCC4}" type="slidenum">
              <a:rPr lang="en-GB" smtClean="0"/>
              <a:t>‹#›</a:t>
            </a:fld>
            <a:endParaRPr lang="en-GB"/>
          </a:p>
        </p:txBody>
      </p:sp>
    </p:spTree>
    <p:extLst>
      <p:ext uri="{BB962C8B-B14F-4D97-AF65-F5344CB8AC3E}">
        <p14:creationId xmlns:p14="http://schemas.microsoft.com/office/powerpoint/2010/main" val="594742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F01124-6DDF-4FF7-8458-964117AE14AC}" type="datetimeFigureOut">
              <a:rPr lang="en-GB" smtClean="0"/>
              <a:t>24/05/2017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5EB91-FD28-4BAB-B103-71DC39D1DCC4}" type="slidenum">
              <a:rPr lang="en-GB" smtClean="0"/>
              <a:t>‹#›</a:t>
            </a:fld>
            <a:endParaRPr lang="en-GB"/>
          </a:p>
        </p:txBody>
      </p:sp>
    </p:spTree>
    <p:extLst>
      <p:ext uri="{BB962C8B-B14F-4D97-AF65-F5344CB8AC3E}">
        <p14:creationId xmlns:p14="http://schemas.microsoft.com/office/powerpoint/2010/main" val="151375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F01124-6DDF-4FF7-8458-964117AE14AC}" type="datetimeFigureOut">
              <a:rPr lang="en-GB" smtClean="0"/>
              <a:t>24/05/2017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5EB91-FD28-4BAB-B103-71DC39D1DCC4}" type="slidenum">
              <a:rPr lang="en-GB" smtClean="0"/>
              <a:t>‹#›</a:t>
            </a:fld>
            <a:endParaRPr lang="en-GB"/>
          </a:p>
        </p:txBody>
      </p:sp>
    </p:spTree>
    <p:extLst>
      <p:ext uri="{BB962C8B-B14F-4D97-AF65-F5344CB8AC3E}">
        <p14:creationId xmlns:p14="http://schemas.microsoft.com/office/powerpoint/2010/main" val="1259358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F01124-6DDF-4FF7-8458-964117AE14AC}" type="datetimeFigureOut">
              <a:rPr lang="en-GB" smtClean="0"/>
              <a:t>24/05/2017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5EB91-FD28-4BAB-B103-71DC39D1DCC4}" type="slidenum">
              <a:rPr lang="en-GB" smtClean="0"/>
              <a:t>‹#›</a:t>
            </a:fld>
            <a:endParaRPr lang="en-GB"/>
          </a:p>
        </p:txBody>
      </p:sp>
    </p:spTree>
    <p:extLst>
      <p:ext uri="{BB962C8B-B14F-4D97-AF65-F5344CB8AC3E}">
        <p14:creationId xmlns:p14="http://schemas.microsoft.com/office/powerpoint/2010/main" val="138276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F01124-6DDF-4FF7-8458-964117AE14AC}" type="datetimeFigureOut">
              <a:rPr lang="en-GB" smtClean="0"/>
              <a:t>24/05/2017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5EB91-FD28-4BAB-B103-71DC39D1DCC4}" type="slidenum">
              <a:rPr lang="en-GB" smtClean="0"/>
              <a:t>‹#›</a:t>
            </a:fld>
            <a:endParaRPr lang="en-GB"/>
          </a:p>
        </p:txBody>
      </p:sp>
    </p:spTree>
    <p:extLst>
      <p:ext uri="{BB962C8B-B14F-4D97-AF65-F5344CB8AC3E}">
        <p14:creationId xmlns:p14="http://schemas.microsoft.com/office/powerpoint/2010/main" val="9124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F01124-6DDF-4FF7-8458-964117AE14AC}" type="datetimeFigureOut">
              <a:rPr lang="en-GB" smtClean="0"/>
              <a:t>24/05/2017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45EB91-FD28-4BAB-B103-71DC39D1DCC4}" type="slidenum">
              <a:rPr lang="en-GB" smtClean="0"/>
              <a:t>‹#›</a:t>
            </a:fld>
            <a:endParaRPr lang="en-GB"/>
          </a:p>
        </p:txBody>
      </p:sp>
    </p:spTree>
    <p:extLst>
      <p:ext uri="{BB962C8B-B14F-4D97-AF65-F5344CB8AC3E}">
        <p14:creationId xmlns:p14="http://schemas.microsoft.com/office/powerpoint/2010/main" val="3564632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F01124-6DDF-4FF7-8458-964117AE14AC}" type="datetimeFigureOut">
              <a:rPr lang="en-GB" smtClean="0"/>
              <a:t>24/05/2017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45EB91-FD28-4BAB-B103-71DC39D1DCC4}" type="slidenum">
              <a:rPr lang="en-GB" smtClean="0"/>
              <a:t>‹#›</a:t>
            </a:fld>
            <a:endParaRPr lang="en-GB"/>
          </a:p>
        </p:txBody>
      </p:sp>
    </p:spTree>
    <p:extLst>
      <p:ext uri="{BB962C8B-B14F-4D97-AF65-F5344CB8AC3E}">
        <p14:creationId xmlns:p14="http://schemas.microsoft.com/office/powerpoint/2010/main" val="122916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F01124-6DDF-4FF7-8458-964117AE14AC}" type="datetimeFigureOut">
              <a:rPr lang="en-GB" smtClean="0"/>
              <a:t>24/05/2017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45EB91-FD28-4BAB-B103-71DC39D1DCC4}" type="slidenum">
              <a:rPr lang="en-GB" smtClean="0"/>
              <a:t>‹#›</a:t>
            </a:fld>
            <a:endParaRPr lang="en-GB"/>
          </a:p>
        </p:txBody>
      </p:sp>
    </p:spTree>
    <p:extLst>
      <p:ext uri="{BB962C8B-B14F-4D97-AF65-F5344CB8AC3E}">
        <p14:creationId xmlns:p14="http://schemas.microsoft.com/office/powerpoint/2010/main" val="77488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F01124-6DDF-4FF7-8458-964117AE14AC}" type="datetimeFigureOut">
              <a:rPr lang="en-GB" smtClean="0"/>
              <a:t>24/05/2017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5EB91-FD28-4BAB-B103-71DC39D1DCC4}" type="slidenum">
              <a:rPr lang="en-GB" smtClean="0"/>
              <a:t>‹#›</a:t>
            </a:fld>
            <a:endParaRPr lang="en-GB"/>
          </a:p>
        </p:txBody>
      </p:sp>
    </p:spTree>
    <p:extLst>
      <p:ext uri="{BB962C8B-B14F-4D97-AF65-F5344CB8AC3E}">
        <p14:creationId xmlns:p14="http://schemas.microsoft.com/office/powerpoint/2010/main" val="541164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F01124-6DDF-4FF7-8458-964117AE14AC}" type="datetimeFigureOut">
              <a:rPr lang="en-GB" smtClean="0"/>
              <a:t>24/05/2017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5EB91-FD28-4BAB-B103-71DC39D1DCC4}" type="slidenum">
              <a:rPr lang="en-GB" smtClean="0"/>
              <a:t>‹#›</a:t>
            </a:fld>
            <a:endParaRPr lang="en-GB"/>
          </a:p>
        </p:txBody>
      </p:sp>
    </p:spTree>
    <p:extLst>
      <p:ext uri="{BB962C8B-B14F-4D97-AF65-F5344CB8AC3E}">
        <p14:creationId xmlns:p14="http://schemas.microsoft.com/office/powerpoint/2010/main" val="50496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01124-6DDF-4FF7-8458-964117AE14AC}" type="datetimeFigureOut">
              <a:rPr lang="en-GB" smtClean="0"/>
              <a:t>24/05/2017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5EB91-FD28-4BAB-B103-71DC39D1DCC4}" type="slidenum">
              <a:rPr lang="en-GB" smtClean="0"/>
              <a:t>‹#›</a:t>
            </a:fld>
            <a:endParaRPr lang="en-GB"/>
          </a:p>
        </p:txBody>
      </p:sp>
    </p:spTree>
    <p:extLst>
      <p:ext uri="{BB962C8B-B14F-4D97-AF65-F5344CB8AC3E}">
        <p14:creationId xmlns:p14="http://schemas.microsoft.com/office/powerpoint/2010/main" val="2194011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1442434" y="1094704"/>
            <a:ext cx="8963696" cy="1600438"/>
          </a:xfrm>
          <a:prstGeom prst="rect">
            <a:avLst/>
          </a:prstGeom>
          <a:noFill/>
        </p:spPr>
        <p:txBody>
          <a:bodyPr wrap="square" rtlCol="0">
            <a:spAutoFit/>
          </a:bodyPr>
          <a:lstStyle/>
          <a:p>
            <a:r>
              <a:rPr lang="en-GB" sz="4000" dirty="0" smtClean="0">
                <a:solidFill>
                  <a:srgbClr val="00B050"/>
                </a:solidFill>
              </a:rPr>
              <a:t>INQUISITION DOSSIER</a:t>
            </a:r>
          </a:p>
          <a:p>
            <a:r>
              <a:rPr lang="en-GB" sz="4000" dirty="0" smtClean="0">
                <a:solidFill>
                  <a:srgbClr val="00B050"/>
                </a:solidFill>
              </a:rPr>
              <a:t>10278-4182-1653</a:t>
            </a:r>
          </a:p>
          <a:p>
            <a:endParaRPr lang="en-GB" dirty="0">
              <a:solidFill>
                <a:srgbClr val="00B05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069" y="621733"/>
            <a:ext cx="3047673" cy="3047673"/>
          </a:xfrm>
          <a:prstGeom prst="rect">
            <a:avLst/>
          </a:prstGeom>
        </p:spPr>
      </p:pic>
      <p:sp>
        <p:nvSpPr>
          <p:cNvPr id="6" name="TextBox 5"/>
          <p:cNvSpPr txBox="1"/>
          <p:nvPr/>
        </p:nvSpPr>
        <p:spPr>
          <a:xfrm>
            <a:off x="1275009" y="4842456"/>
            <a:ext cx="7212169" cy="400110"/>
          </a:xfrm>
          <a:prstGeom prst="rect">
            <a:avLst/>
          </a:prstGeom>
          <a:noFill/>
        </p:spPr>
        <p:txBody>
          <a:bodyPr wrap="square" rtlCol="0">
            <a:spAutoFit/>
          </a:bodyPr>
          <a:lstStyle/>
          <a:p>
            <a:r>
              <a:rPr lang="en-GB" sz="2000" dirty="0" smtClean="0">
                <a:solidFill>
                  <a:srgbClr val="00B050"/>
                </a:solidFill>
              </a:rPr>
              <a:t>Subject: ANDRELIOUS MIMOSA-INAHJ</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2434" y="2408349"/>
            <a:ext cx="2015544" cy="2015544"/>
          </a:xfrm>
          <a:prstGeom prst="rect">
            <a:avLst/>
          </a:prstGeom>
        </p:spPr>
      </p:pic>
    </p:spTree>
    <p:extLst>
      <p:ext uri="{BB962C8B-B14F-4D97-AF65-F5344CB8AC3E}">
        <p14:creationId xmlns:p14="http://schemas.microsoft.com/office/powerpoint/2010/main" val="201103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528034" y="437882"/>
            <a:ext cx="3837904" cy="369332"/>
          </a:xfrm>
          <a:prstGeom prst="rect">
            <a:avLst/>
          </a:prstGeom>
          <a:noFill/>
        </p:spPr>
        <p:txBody>
          <a:bodyPr wrap="square" rtlCol="0">
            <a:spAutoFit/>
          </a:bodyPr>
          <a:lstStyle/>
          <a:p>
            <a:r>
              <a:rPr lang="en-GB" dirty="0" smtClean="0">
                <a:solidFill>
                  <a:srgbClr val="00B050"/>
                </a:solidFill>
              </a:rPr>
              <a:t>PERSONAL DETAILS</a:t>
            </a:r>
            <a:endParaRPr lang="en-GB" dirty="0">
              <a:solidFill>
                <a:srgbClr val="00B050"/>
              </a:solidFill>
            </a:endParaRPr>
          </a:p>
        </p:txBody>
      </p:sp>
      <p:sp>
        <p:nvSpPr>
          <p:cNvPr id="3" name="TextBox 2"/>
          <p:cNvSpPr txBox="1"/>
          <p:nvPr/>
        </p:nvSpPr>
        <p:spPr>
          <a:xfrm>
            <a:off x="425003" y="1197735"/>
            <a:ext cx="5962918" cy="2585323"/>
          </a:xfrm>
          <a:prstGeom prst="rect">
            <a:avLst/>
          </a:prstGeom>
          <a:noFill/>
        </p:spPr>
        <p:txBody>
          <a:bodyPr wrap="square" rtlCol="0">
            <a:spAutoFit/>
          </a:bodyPr>
          <a:lstStyle/>
          <a:p>
            <a:r>
              <a:rPr lang="en-GB" dirty="0" smtClean="0">
                <a:solidFill>
                  <a:srgbClr val="00B050"/>
                </a:solidFill>
              </a:rPr>
              <a:t>FULL NAME: Andrelious Jongstram Mimosa-Inahj</a:t>
            </a:r>
          </a:p>
          <a:p>
            <a:r>
              <a:rPr lang="en-GB" dirty="0" smtClean="0">
                <a:solidFill>
                  <a:srgbClr val="00B050"/>
                </a:solidFill>
              </a:rPr>
              <a:t>SPECIES: Human</a:t>
            </a:r>
          </a:p>
          <a:p>
            <a:r>
              <a:rPr lang="en-GB" dirty="0" smtClean="0">
                <a:solidFill>
                  <a:srgbClr val="00B050"/>
                </a:solidFill>
              </a:rPr>
              <a:t>GENDER: Male</a:t>
            </a:r>
          </a:p>
          <a:p>
            <a:r>
              <a:rPr lang="en-GB" dirty="0" smtClean="0">
                <a:solidFill>
                  <a:srgbClr val="00B050"/>
                </a:solidFill>
              </a:rPr>
              <a:t>AGE: Estimated early 40s</a:t>
            </a:r>
          </a:p>
          <a:p>
            <a:r>
              <a:rPr lang="en-GB" dirty="0" smtClean="0">
                <a:solidFill>
                  <a:srgbClr val="00B050"/>
                </a:solidFill>
              </a:rPr>
              <a:t>HOMEWORLD: </a:t>
            </a:r>
            <a:r>
              <a:rPr lang="en-GB" dirty="0" err="1" smtClean="0">
                <a:solidFill>
                  <a:srgbClr val="00B050"/>
                </a:solidFill>
              </a:rPr>
              <a:t>Dantooine</a:t>
            </a:r>
            <a:endParaRPr lang="en-GB" dirty="0" smtClean="0">
              <a:solidFill>
                <a:srgbClr val="00B050"/>
              </a:solidFill>
            </a:endParaRPr>
          </a:p>
          <a:p>
            <a:r>
              <a:rPr lang="en-GB" dirty="0" smtClean="0">
                <a:solidFill>
                  <a:srgbClr val="00B050"/>
                </a:solidFill>
              </a:rPr>
              <a:t>MARITAL STATUS: Married </a:t>
            </a:r>
          </a:p>
          <a:p>
            <a:r>
              <a:rPr lang="en-GB" dirty="0" smtClean="0">
                <a:solidFill>
                  <a:srgbClr val="00B050"/>
                </a:solidFill>
              </a:rPr>
              <a:t>CHILDREN: 3</a:t>
            </a:r>
          </a:p>
          <a:p>
            <a:endParaRPr lang="en-GB" dirty="0" smtClean="0">
              <a:solidFill>
                <a:srgbClr val="00B050"/>
              </a:solidFill>
            </a:endParaRPr>
          </a:p>
          <a:p>
            <a:endParaRPr lang="en-GB" dirty="0" smtClean="0">
              <a:solidFill>
                <a:srgbClr val="00B050"/>
              </a:solidFill>
            </a:endParaRPr>
          </a:p>
        </p:txBody>
      </p:sp>
    </p:spTree>
    <p:extLst>
      <p:ext uri="{BB962C8B-B14F-4D97-AF65-F5344CB8AC3E}">
        <p14:creationId xmlns:p14="http://schemas.microsoft.com/office/powerpoint/2010/main" val="323533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605307" y="502276"/>
            <a:ext cx="4739425" cy="369332"/>
          </a:xfrm>
          <a:prstGeom prst="rect">
            <a:avLst/>
          </a:prstGeom>
          <a:noFill/>
        </p:spPr>
        <p:txBody>
          <a:bodyPr wrap="square" rtlCol="0">
            <a:spAutoFit/>
          </a:bodyPr>
          <a:lstStyle/>
          <a:p>
            <a:r>
              <a:rPr lang="en-GB" dirty="0" smtClean="0">
                <a:solidFill>
                  <a:srgbClr val="00B050"/>
                </a:solidFill>
              </a:rPr>
              <a:t>CURRENT STATUS</a:t>
            </a:r>
          </a:p>
        </p:txBody>
      </p:sp>
      <p:sp>
        <p:nvSpPr>
          <p:cNvPr id="3" name="TextBox 2"/>
          <p:cNvSpPr txBox="1"/>
          <p:nvPr/>
        </p:nvSpPr>
        <p:spPr>
          <a:xfrm>
            <a:off x="515155" y="1493949"/>
            <a:ext cx="5834130" cy="2585323"/>
          </a:xfrm>
          <a:prstGeom prst="rect">
            <a:avLst/>
          </a:prstGeom>
          <a:noFill/>
        </p:spPr>
        <p:txBody>
          <a:bodyPr wrap="square" rtlCol="0">
            <a:spAutoFit/>
          </a:bodyPr>
          <a:lstStyle/>
          <a:p>
            <a:r>
              <a:rPr lang="en-GB" dirty="0" smtClean="0">
                <a:solidFill>
                  <a:srgbClr val="00B050"/>
                </a:solidFill>
              </a:rPr>
              <a:t>The last confirmed sighting of Mimosa-Inahj was during the </a:t>
            </a:r>
            <a:r>
              <a:rPr lang="en-GB" dirty="0" err="1" smtClean="0">
                <a:solidFill>
                  <a:srgbClr val="00B050"/>
                </a:solidFill>
              </a:rPr>
              <a:t>Justicar’s</a:t>
            </a:r>
            <a:r>
              <a:rPr lang="en-GB" dirty="0" smtClean="0">
                <a:solidFill>
                  <a:srgbClr val="00B050"/>
                </a:solidFill>
              </a:rPr>
              <a:t> attack on the former Taldryan </a:t>
            </a:r>
            <a:r>
              <a:rPr lang="en-GB" dirty="0" err="1" smtClean="0">
                <a:solidFill>
                  <a:srgbClr val="00B050"/>
                </a:solidFill>
              </a:rPr>
              <a:t>homeworld</a:t>
            </a:r>
            <a:r>
              <a:rPr lang="en-GB" dirty="0" smtClean="0">
                <a:solidFill>
                  <a:srgbClr val="00B050"/>
                </a:solidFill>
              </a:rPr>
              <a:t> of Karufr. Along with his wife, their children and a few other members of the rogue Clan, Andrelious escaped aboard a stolen Iron Navy vessel, designated </a:t>
            </a:r>
            <a:r>
              <a:rPr lang="en-GB" i="1" dirty="0" smtClean="0">
                <a:solidFill>
                  <a:srgbClr val="00B050"/>
                </a:solidFill>
              </a:rPr>
              <a:t>IL-ES-GLX 4</a:t>
            </a:r>
            <a:r>
              <a:rPr lang="en-GB" dirty="0" smtClean="0">
                <a:solidFill>
                  <a:srgbClr val="00B050"/>
                </a:solidFill>
              </a:rPr>
              <a:t>. That ship, and those aboard, have not been seen since the remnants of Taldryan successfully evaded the </a:t>
            </a:r>
            <a:r>
              <a:rPr lang="en-GB" dirty="0" err="1" smtClean="0">
                <a:solidFill>
                  <a:srgbClr val="00B050"/>
                </a:solidFill>
              </a:rPr>
              <a:t>Justicar’s</a:t>
            </a:r>
            <a:r>
              <a:rPr lang="en-GB" dirty="0" smtClean="0">
                <a:solidFill>
                  <a:srgbClr val="00B050"/>
                </a:solidFill>
              </a:rPr>
              <a:t> fleet.</a:t>
            </a:r>
          </a:p>
          <a:p>
            <a:endParaRPr lang="en-GB" dirty="0">
              <a:solidFill>
                <a:srgbClr val="00B050"/>
              </a:solidFill>
            </a:endParaRPr>
          </a:p>
          <a:p>
            <a:endParaRPr lang="en-GB" dirty="0">
              <a:solidFill>
                <a:srgbClr val="00B05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0654" y="1042165"/>
            <a:ext cx="3846439" cy="3846439"/>
          </a:xfrm>
          <a:prstGeom prst="rect">
            <a:avLst/>
          </a:prstGeom>
        </p:spPr>
      </p:pic>
      <p:sp>
        <p:nvSpPr>
          <p:cNvPr id="5" name="TextBox 4"/>
          <p:cNvSpPr txBox="1"/>
          <p:nvPr/>
        </p:nvSpPr>
        <p:spPr>
          <a:xfrm>
            <a:off x="7160654" y="5074276"/>
            <a:ext cx="3786388" cy="923330"/>
          </a:xfrm>
          <a:prstGeom prst="rect">
            <a:avLst/>
          </a:prstGeom>
          <a:noFill/>
        </p:spPr>
        <p:txBody>
          <a:bodyPr wrap="square" rtlCol="0">
            <a:spAutoFit/>
          </a:bodyPr>
          <a:lstStyle/>
          <a:p>
            <a:r>
              <a:rPr lang="en-GB" dirty="0" smtClean="0">
                <a:solidFill>
                  <a:srgbClr val="00B050"/>
                </a:solidFill>
              </a:rPr>
              <a:t>The stolen JV-7 Shuttle looked like this. This is a stock image – we have no image of the stolen ship.</a:t>
            </a:r>
            <a:endParaRPr lang="en-GB" dirty="0">
              <a:solidFill>
                <a:srgbClr val="00B050"/>
              </a:solidFill>
            </a:endParaRPr>
          </a:p>
        </p:txBody>
      </p:sp>
    </p:spTree>
    <p:extLst>
      <p:ext uri="{BB962C8B-B14F-4D97-AF65-F5344CB8AC3E}">
        <p14:creationId xmlns:p14="http://schemas.microsoft.com/office/powerpoint/2010/main" val="2717345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017431" y="605307"/>
            <a:ext cx="1638205" cy="369332"/>
          </a:xfrm>
          <a:prstGeom prst="rect">
            <a:avLst/>
          </a:prstGeom>
          <a:noFill/>
        </p:spPr>
        <p:txBody>
          <a:bodyPr wrap="none" rtlCol="0">
            <a:spAutoFit/>
          </a:bodyPr>
          <a:lstStyle/>
          <a:p>
            <a:r>
              <a:rPr lang="en-GB" dirty="0" smtClean="0">
                <a:solidFill>
                  <a:srgbClr val="00B050"/>
                </a:solidFill>
              </a:rPr>
              <a:t>RELATIONSHIPS</a:t>
            </a:r>
            <a:endParaRPr lang="en-GB" dirty="0">
              <a:solidFill>
                <a:srgbClr val="00B050"/>
              </a:solidFill>
            </a:endParaRPr>
          </a:p>
        </p:txBody>
      </p:sp>
      <p:sp>
        <p:nvSpPr>
          <p:cNvPr id="3" name="TextBox 2"/>
          <p:cNvSpPr txBox="1"/>
          <p:nvPr/>
        </p:nvSpPr>
        <p:spPr>
          <a:xfrm>
            <a:off x="528034" y="1352281"/>
            <a:ext cx="5409126" cy="1754326"/>
          </a:xfrm>
          <a:prstGeom prst="rect">
            <a:avLst/>
          </a:prstGeom>
          <a:noFill/>
        </p:spPr>
        <p:txBody>
          <a:bodyPr wrap="square" rtlCol="0">
            <a:spAutoFit/>
          </a:bodyPr>
          <a:lstStyle/>
          <a:p>
            <a:r>
              <a:rPr lang="en-GB" dirty="0" smtClean="0">
                <a:solidFill>
                  <a:srgbClr val="00B050"/>
                </a:solidFill>
              </a:rPr>
              <a:t>It is now incredibly rare for Andrelious to be seen without his wife, Kookimarissia (see separate dossier). </a:t>
            </a:r>
          </a:p>
          <a:p>
            <a:endParaRPr lang="en-GB" dirty="0" smtClean="0">
              <a:solidFill>
                <a:srgbClr val="00B050"/>
              </a:solidFill>
            </a:endParaRPr>
          </a:p>
          <a:p>
            <a:r>
              <a:rPr lang="en-GB" dirty="0" smtClean="0">
                <a:solidFill>
                  <a:srgbClr val="00B050"/>
                </a:solidFill>
              </a:rPr>
              <a:t>From what has been observed, Kookimarissia is most definitely in charge of the marriage. In fact, Andrelious is quite simply terrified of Kookimarissia.</a:t>
            </a:r>
            <a:endParaRPr lang="en-GB" dirty="0">
              <a:solidFill>
                <a:srgbClr val="00B05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8550" y="789973"/>
            <a:ext cx="2736761" cy="2736761"/>
          </a:xfrm>
          <a:prstGeom prst="rect">
            <a:avLst/>
          </a:prstGeom>
        </p:spPr>
      </p:pic>
    </p:spTree>
    <p:extLst>
      <p:ext uri="{BB962C8B-B14F-4D97-AF65-F5344CB8AC3E}">
        <p14:creationId xmlns:p14="http://schemas.microsoft.com/office/powerpoint/2010/main" val="3324758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953037" y="643944"/>
            <a:ext cx="2572884" cy="369332"/>
          </a:xfrm>
          <a:prstGeom prst="rect">
            <a:avLst/>
          </a:prstGeom>
          <a:noFill/>
        </p:spPr>
        <p:txBody>
          <a:bodyPr wrap="none" rtlCol="0">
            <a:spAutoFit/>
          </a:bodyPr>
          <a:lstStyle/>
          <a:p>
            <a:r>
              <a:rPr lang="en-GB" dirty="0" smtClean="0">
                <a:solidFill>
                  <a:srgbClr val="00B050"/>
                </a:solidFill>
              </a:rPr>
              <a:t>RELATIONSHIPS (CONT’D)</a:t>
            </a:r>
            <a:endParaRPr lang="en-GB" dirty="0">
              <a:solidFill>
                <a:srgbClr val="00B050"/>
              </a:solidFill>
            </a:endParaRPr>
          </a:p>
        </p:txBody>
      </p:sp>
      <p:sp>
        <p:nvSpPr>
          <p:cNvPr id="3" name="TextBox 2"/>
          <p:cNvSpPr txBox="1"/>
          <p:nvPr/>
        </p:nvSpPr>
        <p:spPr>
          <a:xfrm>
            <a:off x="953037" y="1493949"/>
            <a:ext cx="4842456" cy="3693319"/>
          </a:xfrm>
          <a:prstGeom prst="rect">
            <a:avLst/>
          </a:prstGeom>
          <a:noFill/>
        </p:spPr>
        <p:txBody>
          <a:bodyPr wrap="square" rtlCol="0">
            <a:spAutoFit/>
          </a:bodyPr>
          <a:lstStyle/>
          <a:p>
            <a:r>
              <a:rPr lang="en-GB" dirty="0" smtClean="0">
                <a:solidFill>
                  <a:srgbClr val="00B050"/>
                </a:solidFill>
              </a:rPr>
              <a:t>Andrelious has three daughters. The eldest daughter is known as Saskia Ortega-Inahj, but our records do not extend to the identity of her mother. Saskia is old enough to have previously served as part of Clan Taldryan, but her current location is unknown (see separate dossier).</a:t>
            </a:r>
          </a:p>
          <a:p>
            <a:endParaRPr lang="en-GB" dirty="0">
              <a:solidFill>
                <a:srgbClr val="00B050"/>
              </a:solidFill>
            </a:endParaRPr>
          </a:p>
          <a:p>
            <a:endParaRPr lang="en-GB" dirty="0" smtClean="0">
              <a:solidFill>
                <a:srgbClr val="00B050"/>
              </a:solidFill>
            </a:endParaRPr>
          </a:p>
          <a:p>
            <a:endParaRPr lang="en-GB" dirty="0">
              <a:solidFill>
                <a:srgbClr val="00B050"/>
              </a:solidFill>
            </a:endParaRPr>
          </a:p>
          <a:p>
            <a:r>
              <a:rPr lang="en-GB" dirty="0" smtClean="0">
                <a:solidFill>
                  <a:srgbClr val="00B050"/>
                </a:solidFill>
              </a:rPr>
              <a:t>Andrelious and </a:t>
            </a:r>
            <a:r>
              <a:rPr lang="en-GB" dirty="0" err="1" smtClean="0">
                <a:solidFill>
                  <a:srgbClr val="00B050"/>
                </a:solidFill>
              </a:rPr>
              <a:t>Kookimarissia’s</a:t>
            </a:r>
            <a:r>
              <a:rPr lang="en-GB" dirty="0" smtClean="0">
                <a:solidFill>
                  <a:srgbClr val="00B050"/>
                </a:solidFill>
              </a:rPr>
              <a:t> twin daughters, known as </a:t>
            </a:r>
            <a:r>
              <a:rPr lang="en-GB" dirty="0" err="1" smtClean="0">
                <a:solidFill>
                  <a:srgbClr val="00B050"/>
                </a:solidFill>
              </a:rPr>
              <a:t>Poppeliamarissia</a:t>
            </a:r>
            <a:r>
              <a:rPr lang="en-GB" dirty="0" smtClean="0">
                <a:solidFill>
                  <a:srgbClr val="00B050"/>
                </a:solidFill>
              </a:rPr>
              <a:t> and </a:t>
            </a:r>
            <a:r>
              <a:rPr lang="en-GB" dirty="0" err="1" smtClean="0">
                <a:solidFill>
                  <a:srgbClr val="00B050"/>
                </a:solidFill>
              </a:rPr>
              <a:t>Etholimarissia</a:t>
            </a:r>
            <a:r>
              <a:rPr lang="en-GB" dirty="0" smtClean="0">
                <a:solidFill>
                  <a:srgbClr val="00B050"/>
                </a:solidFill>
              </a:rPr>
              <a:t> Mimosa-Inahj, are toddlers. They are probably still living with their parents.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9027" y="643944"/>
            <a:ext cx="2604331" cy="260433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8136" y="4133222"/>
            <a:ext cx="3780337" cy="1172874"/>
          </a:xfrm>
          <a:prstGeom prst="rect">
            <a:avLst/>
          </a:prstGeom>
        </p:spPr>
      </p:pic>
    </p:spTree>
    <p:extLst>
      <p:ext uri="{BB962C8B-B14F-4D97-AF65-F5344CB8AC3E}">
        <p14:creationId xmlns:p14="http://schemas.microsoft.com/office/powerpoint/2010/main" val="1951176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811369" y="656823"/>
            <a:ext cx="4636394" cy="369332"/>
          </a:xfrm>
          <a:prstGeom prst="rect">
            <a:avLst/>
          </a:prstGeom>
          <a:noFill/>
        </p:spPr>
        <p:txBody>
          <a:bodyPr wrap="square" rtlCol="0">
            <a:spAutoFit/>
          </a:bodyPr>
          <a:lstStyle/>
          <a:p>
            <a:r>
              <a:rPr lang="en-GB" dirty="0" smtClean="0">
                <a:solidFill>
                  <a:srgbClr val="00B050"/>
                </a:solidFill>
              </a:rPr>
              <a:t>RELATIONSHIPS (CONT’D)</a:t>
            </a:r>
          </a:p>
        </p:txBody>
      </p:sp>
      <p:sp>
        <p:nvSpPr>
          <p:cNvPr id="6" name="TextBox 5"/>
          <p:cNvSpPr txBox="1"/>
          <p:nvPr/>
        </p:nvSpPr>
        <p:spPr>
          <a:xfrm>
            <a:off x="708337" y="1416676"/>
            <a:ext cx="3902299" cy="3693319"/>
          </a:xfrm>
          <a:prstGeom prst="rect">
            <a:avLst/>
          </a:prstGeom>
          <a:noFill/>
        </p:spPr>
        <p:txBody>
          <a:bodyPr wrap="square" rtlCol="0">
            <a:spAutoFit/>
          </a:bodyPr>
          <a:lstStyle/>
          <a:p>
            <a:r>
              <a:rPr lang="en-GB" dirty="0" smtClean="0">
                <a:solidFill>
                  <a:srgbClr val="00B050"/>
                </a:solidFill>
              </a:rPr>
              <a:t>Andrelious’ parents are believed to still be alive. His father is </a:t>
            </a:r>
            <a:r>
              <a:rPr lang="en-GB" dirty="0" err="1" smtClean="0">
                <a:solidFill>
                  <a:srgbClr val="00B050"/>
                </a:solidFill>
              </a:rPr>
              <a:t>Parck</a:t>
            </a:r>
            <a:r>
              <a:rPr lang="en-GB" dirty="0" smtClean="0">
                <a:solidFill>
                  <a:srgbClr val="00B050"/>
                </a:solidFill>
              </a:rPr>
              <a:t> Inahj, who owns and operates a small shipping company called Inahj Intergalactic.</a:t>
            </a:r>
          </a:p>
          <a:p>
            <a:endParaRPr lang="en-GB" dirty="0">
              <a:solidFill>
                <a:srgbClr val="00B050"/>
              </a:solidFill>
            </a:endParaRPr>
          </a:p>
          <a:p>
            <a:r>
              <a:rPr lang="en-GB" dirty="0" smtClean="0">
                <a:solidFill>
                  <a:srgbClr val="00B050"/>
                </a:solidFill>
              </a:rPr>
              <a:t>His mother is </a:t>
            </a:r>
            <a:r>
              <a:rPr lang="en-GB" dirty="0" err="1" smtClean="0">
                <a:solidFill>
                  <a:srgbClr val="00B050"/>
                </a:solidFill>
              </a:rPr>
              <a:t>Licon</a:t>
            </a:r>
            <a:r>
              <a:rPr lang="en-GB" dirty="0" smtClean="0">
                <a:solidFill>
                  <a:srgbClr val="00B050"/>
                </a:solidFill>
              </a:rPr>
              <a:t> Inahj (</a:t>
            </a:r>
            <a:r>
              <a:rPr lang="en-GB" dirty="0" err="1" smtClean="0">
                <a:solidFill>
                  <a:srgbClr val="00B050"/>
                </a:solidFill>
              </a:rPr>
              <a:t>neé</a:t>
            </a:r>
            <a:r>
              <a:rPr lang="en-GB" dirty="0" smtClean="0">
                <a:solidFill>
                  <a:srgbClr val="00B050"/>
                </a:solidFill>
              </a:rPr>
              <a:t> </a:t>
            </a:r>
            <a:r>
              <a:rPr lang="en-GB" dirty="0" err="1" smtClean="0">
                <a:solidFill>
                  <a:srgbClr val="00B050"/>
                </a:solidFill>
              </a:rPr>
              <a:t>Stendec</a:t>
            </a:r>
            <a:r>
              <a:rPr lang="en-GB" dirty="0" smtClean="0">
                <a:solidFill>
                  <a:srgbClr val="00B050"/>
                </a:solidFill>
              </a:rPr>
              <a:t>), and appears to have retired from any kind of active work.</a:t>
            </a:r>
          </a:p>
          <a:p>
            <a:endParaRPr lang="en-GB" dirty="0">
              <a:solidFill>
                <a:srgbClr val="00B050"/>
              </a:solidFill>
            </a:endParaRPr>
          </a:p>
          <a:p>
            <a:r>
              <a:rPr lang="en-GB" dirty="0" smtClean="0">
                <a:solidFill>
                  <a:srgbClr val="00B050"/>
                </a:solidFill>
              </a:rPr>
              <a:t>We are aware that </a:t>
            </a:r>
            <a:r>
              <a:rPr lang="en-GB" dirty="0" err="1" smtClean="0">
                <a:solidFill>
                  <a:srgbClr val="00B050"/>
                </a:solidFill>
              </a:rPr>
              <a:t>Licon</a:t>
            </a:r>
            <a:r>
              <a:rPr lang="en-GB" dirty="0" smtClean="0">
                <a:solidFill>
                  <a:srgbClr val="00B050"/>
                </a:solidFill>
              </a:rPr>
              <a:t> is apparently Force sensitive, but we have no further information other than that the Inahj couple currently live on Corellia.</a:t>
            </a:r>
            <a:endParaRPr lang="en-GB" dirty="0">
              <a:solidFill>
                <a:srgbClr val="00B050"/>
              </a:solidFill>
            </a:endParaRPr>
          </a:p>
        </p:txBody>
      </p:sp>
    </p:spTree>
    <p:extLst>
      <p:ext uri="{BB962C8B-B14F-4D97-AF65-F5344CB8AC3E}">
        <p14:creationId xmlns:p14="http://schemas.microsoft.com/office/powerpoint/2010/main" val="1566383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940158" y="643944"/>
            <a:ext cx="1434624" cy="369332"/>
          </a:xfrm>
          <a:prstGeom prst="rect">
            <a:avLst/>
          </a:prstGeom>
          <a:noFill/>
        </p:spPr>
        <p:txBody>
          <a:bodyPr wrap="none" rtlCol="0">
            <a:spAutoFit/>
          </a:bodyPr>
          <a:lstStyle/>
          <a:p>
            <a:r>
              <a:rPr lang="en-GB" dirty="0" smtClean="0">
                <a:solidFill>
                  <a:srgbClr val="00B050"/>
                </a:solidFill>
              </a:rPr>
              <a:t>AFFILIATIONS</a:t>
            </a:r>
            <a:endParaRPr lang="en-GB" dirty="0">
              <a:solidFill>
                <a:srgbClr val="00B050"/>
              </a:solidFill>
            </a:endParaRPr>
          </a:p>
        </p:txBody>
      </p:sp>
      <p:sp>
        <p:nvSpPr>
          <p:cNvPr id="3" name="TextBox 2"/>
          <p:cNvSpPr txBox="1"/>
          <p:nvPr/>
        </p:nvSpPr>
        <p:spPr>
          <a:xfrm>
            <a:off x="940158" y="1378039"/>
            <a:ext cx="2846231" cy="5078313"/>
          </a:xfrm>
          <a:prstGeom prst="rect">
            <a:avLst/>
          </a:prstGeom>
          <a:noFill/>
        </p:spPr>
        <p:txBody>
          <a:bodyPr wrap="square" rtlCol="0">
            <a:spAutoFit/>
          </a:bodyPr>
          <a:lstStyle/>
          <a:p>
            <a:r>
              <a:rPr lang="en-GB" dirty="0" smtClean="0">
                <a:solidFill>
                  <a:srgbClr val="00B050"/>
                </a:solidFill>
              </a:rPr>
              <a:t>Mimosa-Inahj has been serving with Clan Taldryan for some time now. Prior to the attack on Karufr, he was quite happy to perform missions for us, so long as they did not involve attacking other members of his Clan.</a:t>
            </a:r>
          </a:p>
          <a:p>
            <a:endParaRPr lang="en-GB" dirty="0">
              <a:solidFill>
                <a:srgbClr val="00B050"/>
              </a:solidFill>
            </a:endParaRPr>
          </a:p>
          <a:p>
            <a:r>
              <a:rPr lang="en-GB" dirty="0" smtClean="0">
                <a:solidFill>
                  <a:srgbClr val="00B050"/>
                </a:solidFill>
              </a:rPr>
              <a:t>However, he must now be considered extremely hostile. </a:t>
            </a:r>
          </a:p>
          <a:p>
            <a:endParaRPr lang="en-GB" dirty="0">
              <a:solidFill>
                <a:srgbClr val="00B050"/>
              </a:solidFill>
            </a:endParaRPr>
          </a:p>
          <a:p>
            <a:r>
              <a:rPr lang="en-GB" dirty="0" smtClean="0">
                <a:solidFill>
                  <a:srgbClr val="00B050"/>
                </a:solidFill>
              </a:rPr>
              <a:t>Former affiliations include Clan Arcona, to which he is again now hostile, and an Imperial Remnant faction.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55544" y="643944"/>
            <a:ext cx="2539156" cy="2539156"/>
          </a:xfrm>
          <a:prstGeom prst="rect">
            <a:avLst/>
          </a:prstGeom>
        </p:spPr>
      </p:pic>
    </p:spTree>
    <p:extLst>
      <p:ext uri="{BB962C8B-B14F-4D97-AF65-F5344CB8AC3E}">
        <p14:creationId xmlns:p14="http://schemas.microsoft.com/office/powerpoint/2010/main" val="110629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030310" y="553792"/>
            <a:ext cx="769763" cy="369332"/>
          </a:xfrm>
          <a:prstGeom prst="rect">
            <a:avLst/>
          </a:prstGeom>
          <a:noFill/>
        </p:spPr>
        <p:txBody>
          <a:bodyPr wrap="none" rtlCol="0">
            <a:spAutoFit/>
          </a:bodyPr>
          <a:lstStyle/>
          <a:p>
            <a:r>
              <a:rPr lang="en-GB" dirty="0" smtClean="0">
                <a:solidFill>
                  <a:srgbClr val="00B050"/>
                </a:solidFill>
              </a:rPr>
              <a:t>SKILLS</a:t>
            </a:r>
            <a:endParaRPr lang="en-GB" dirty="0">
              <a:solidFill>
                <a:srgbClr val="00B050"/>
              </a:solidFill>
            </a:endParaRPr>
          </a:p>
        </p:txBody>
      </p:sp>
      <p:sp>
        <p:nvSpPr>
          <p:cNvPr id="4" name="TextBox 3"/>
          <p:cNvSpPr txBox="1"/>
          <p:nvPr/>
        </p:nvSpPr>
        <p:spPr>
          <a:xfrm>
            <a:off x="1030310" y="1056068"/>
            <a:ext cx="2562896" cy="5909310"/>
          </a:xfrm>
          <a:prstGeom prst="rect">
            <a:avLst/>
          </a:prstGeom>
          <a:noFill/>
        </p:spPr>
        <p:txBody>
          <a:bodyPr wrap="square" rtlCol="0">
            <a:spAutoFit/>
          </a:bodyPr>
          <a:lstStyle/>
          <a:p>
            <a:r>
              <a:rPr lang="en-GB" dirty="0" smtClean="0">
                <a:solidFill>
                  <a:srgbClr val="00B050"/>
                </a:solidFill>
              </a:rPr>
              <a:t>Mimosa-Inahj brought a lot to our table before he turned against us.</a:t>
            </a:r>
          </a:p>
          <a:p>
            <a:endParaRPr lang="en-GB" dirty="0">
              <a:solidFill>
                <a:srgbClr val="00B050"/>
              </a:solidFill>
            </a:endParaRPr>
          </a:p>
          <a:p>
            <a:r>
              <a:rPr lang="en-GB" dirty="0" smtClean="0">
                <a:solidFill>
                  <a:srgbClr val="00B050"/>
                </a:solidFill>
              </a:rPr>
              <a:t>He is an ace starfighter pilot, a crack shot with a blaster, especially his favoured E-11 model, and is also a keen </a:t>
            </a:r>
            <a:r>
              <a:rPr lang="en-GB" dirty="0" err="1" smtClean="0">
                <a:solidFill>
                  <a:srgbClr val="00B050"/>
                </a:solidFill>
              </a:rPr>
              <a:t>saberist</a:t>
            </a:r>
            <a:r>
              <a:rPr lang="en-GB" dirty="0" smtClean="0">
                <a:solidFill>
                  <a:srgbClr val="00B050"/>
                </a:solidFill>
              </a:rPr>
              <a:t>. Additionally, he possesses a strong connection to the dark side of the Force, and is particularly talented with Force lightning.</a:t>
            </a:r>
          </a:p>
          <a:p>
            <a:endParaRPr lang="en-GB" dirty="0">
              <a:solidFill>
                <a:srgbClr val="00B050"/>
              </a:solidFill>
            </a:endParaRPr>
          </a:p>
          <a:p>
            <a:r>
              <a:rPr lang="en-GB" b="1" dirty="0" smtClean="0">
                <a:solidFill>
                  <a:srgbClr val="FF0000"/>
                </a:solidFill>
              </a:rPr>
              <a:t>This man is incredibly dangerous! Do not engage without clearance from your field commander!</a:t>
            </a:r>
            <a:endParaRPr lang="en-GB" b="1" dirty="0">
              <a:solidFill>
                <a:srgbClr val="FF0000"/>
              </a:solidFill>
            </a:endParaRPr>
          </a:p>
        </p:txBody>
      </p:sp>
    </p:spTree>
    <p:extLst>
      <p:ext uri="{BB962C8B-B14F-4D97-AF65-F5344CB8AC3E}">
        <p14:creationId xmlns:p14="http://schemas.microsoft.com/office/powerpoint/2010/main" val="220124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888642" y="566670"/>
            <a:ext cx="1842492" cy="369332"/>
          </a:xfrm>
          <a:prstGeom prst="rect">
            <a:avLst/>
          </a:prstGeom>
          <a:noFill/>
        </p:spPr>
        <p:txBody>
          <a:bodyPr wrap="none" rtlCol="0">
            <a:spAutoFit/>
          </a:bodyPr>
          <a:lstStyle/>
          <a:p>
            <a:r>
              <a:rPr lang="en-GB" dirty="0" smtClean="0">
                <a:solidFill>
                  <a:srgbClr val="00B050"/>
                </a:solidFill>
              </a:rPr>
              <a:t>TAKEDOWN PLAN</a:t>
            </a:r>
            <a:endParaRPr lang="en-GB" dirty="0">
              <a:solidFill>
                <a:srgbClr val="00B050"/>
              </a:solidFill>
            </a:endParaRPr>
          </a:p>
        </p:txBody>
      </p:sp>
      <p:sp>
        <p:nvSpPr>
          <p:cNvPr id="3" name="TextBox 2"/>
          <p:cNvSpPr txBox="1"/>
          <p:nvPr/>
        </p:nvSpPr>
        <p:spPr>
          <a:xfrm>
            <a:off x="643943" y="1197735"/>
            <a:ext cx="4146997" cy="6186309"/>
          </a:xfrm>
          <a:prstGeom prst="rect">
            <a:avLst/>
          </a:prstGeom>
          <a:noFill/>
        </p:spPr>
        <p:txBody>
          <a:bodyPr wrap="square" rtlCol="0">
            <a:spAutoFit/>
          </a:bodyPr>
          <a:lstStyle/>
          <a:p>
            <a:r>
              <a:rPr lang="en-GB" dirty="0" smtClean="0">
                <a:solidFill>
                  <a:srgbClr val="00B050"/>
                </a:solidFill>
              </a:rPr>
              <a:t>It has not been easy to find a weakness to exploit for this target.</a:t>
            </a:r>
          </a:p>
          <a:p>
            <a:endParaRPr lang="en-GB" dirty="0" smtClean="0">
              <a:solidFill>
                <a:srgbClr val="00B050"/>
              </a:solidFill>
            </a:endParaRPr>
          </a:p>
          <a:p>
            <a:r>
              <a:rPr lang="en-GB" dirty="0" smtClean="0">
                <a:solidFill>
                  <a:srgbClr val="00B050"/>
                </a:solidFill>
              </a:rPr>
              <a:t>The best way to get to Andrelious would be through his wife, Kookimarissia. However, she is even more hostile to our plans than Andrelious. Therefore, the only way to take Andrelious down may be to attempt to eliminate Kookimarissia. </a:t>
            </a:r>
          </a:p>
          <a:p>
            <a:endParaRPr lang="en-GB" dirty="0">
              <a:solidFill>
                <a:srgbClr val="00B050"/>
              </a:solidFill>
            </a:endParaRPr>
          </a:p>
          <a:p>
            <a:r>
              <a:rPr lang="en-GB" dirty="0" smtClean="0">
                <a:solidFill>
                  <a:srgbClr val="00B050"/>
                </a:solidFill>
              </a:rPr>
              <a:t>Kidnapping the twins is not advised. Doing this would likely place agents in unnecessary danger. It is also not advised to kidnap Saskia, who is dangerous on her own even without her father’s support.</a:t>
            </a:r>
          </a:p>
          <a:p>
            <a:endParaRPr lang="en-GB" dirty="0">
              <a:solidFill>
                <a:srgbClr val="00B050"/>
              </a:solidFill>
            </a:endParaRPr>
          </a:p>
          <a:p>
            <a:r>
              <a:rPr lang="en-GB" dirty="0" smtClean="0">
                <a:solidFill>
                  <a:srgbClr val="00B050"/>
                </a:solidFill>
              </a:rPr>
              <a:t>If you encounter Andrelious, speak to your field commander! He is not invincible, but taking him on unprepared could be deadly!</a:t>
            </a:r>
          </a:p>
          <a:p>
            <a:endParaRPr lang="en-GB" dirty="0">
              <a:solidFill>
                <a:srgbClr val="00B050"/>
              </a:solidFill>
            </a:endParaRPr>
          </a:p>
          <a:p>
            <a:endParaRPr lang="en-GB" dirty="0">
              <a:solidFill>
                <a:srgbClr val="00B050"/>
              </a:solidFill>
            </a:endParaRPr>
          </a:p>
        </p:txBody>
      </p:sp>
    </p:spTree>
    <p:extLst>
      <p:ext uri="{BB962C8B-B14F-4D97-AF65-F5344CB8AC3E}">
        <p14:creationId xmlns:p14="http://schemas.microsoft.com/office/powerpoint/2010/main" val="2517358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765</TotalTime>
  <Words>620</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14</cp:revision>
  <dcterms:created xsi:type="dcterms:W3CDTF">2017-05-24T22:57:33Z</dcterms:created>
  <dcterms:modified xsi:type="dcterms:W3CDTF">2017-05-25T11:43:22Z</dcterms:modified>
</cp:coreProperties>
</file>